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1"/>
  </p:sldMasterIdLst>
  <p:notesMasterIdLst>
    <p:notesMasterId r:id="rId31"/>
  </p:notesMasterIdLst>
  <p:sldIdLst>
    <p:sldId id="256" r:id="rId2"/>
    <p:sldId id="258" r:id="rId3"/>
    <p:sldId id="259" r:id="rId4"/>
    <p:sldId id="260" r:id="rId5"/>
    <p:sldId id="261" r:id="rId6"/>
    <p:sldId id="264" r:id="rId7"/>
    <p:sldId id="262" r:id="rId8"/>
    <p:sldId id="263" r:id="rId9"/>
    <p:sldId id="268" r:id="rId10"/>
    <p:sldId id="267" r:id="rId11"/>
    <p:sldId id="287" r:id="rId12"/>
    <p:sldId id="269" r:id="rId13"/>
    <p:sldId id="270" r:id="rId14"/>
    <p:sldId id="271" r:id="rId15"/>
    <p:sldId id="272" r:id="rId16"/>
    <p:sldId id="273" r:id="rId17"/>
    <p:sldId id="274" r:id="rId18"/>
    <p:sldId id="275" r:id="rId19"/>
    <p:sldId id="277" r:id="rId20"/>
    <p:sldId id="278" r:id="rId21"/>
    <p:sldId id="279" r:id="rId22"/>
    <p:sldId id="276" r:id="rId23"/>
    <p:sldId id="280" r:id="rId24"/>
    <p:sldId id="281" r:id="rId25"/>
    <p:sldId id="282" r:id="rId26"/>
    <p:sldId id="283" r:id="rId27"/>
    <p:sldId id="284" r:id="rId28"/>
    <p:sldId id="285" r:id="rId29"/>
    <p:sldId id="286" r:id="rId3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022"/>
    <p:restoredTop sz="94694"/>
  </p:normalViewPr>
  <p:slideViewPr>
    <p:cSldViewPr snapToGrid="0">
      <p:cViewPr varScale="1">
        <p:scale>
          <a:sx n="121" d="100"/>
          <a:sy n="121" d="100"/>
        </p:scale>
        <p:origin x="8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1A3DD-A973-D641-8CAD-BFF57CCD4E3C}" type="datetimeFigureOut">
              <a:rPr lang="it-IT" smtClean="0"/>
              <a:t>09/04/24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68C6E-D368-4542-BAE3-F9D84D92B401}" type="slidenum">
              <a:rPr lang="it-IT" smtClean="0"/>
              <a:t>‹N›</a:t>
            </a:fld>
            <a:endParaRPr lang="it-IT"/>
          </a:p>
        </p:txBody>
      </p:sp>
    </p:spTree>
    <p:extLst>
      <p:ext uri="{BB962C8B-B14F-4D97-AF65-F5344CB8AC3E}">
        <p14:creationId xmlns:p14="http://schemas.microsoft.com/office/powerpoint/2010/main" val="361258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a:t>
            </a:fld>
            <a:endParaRPr lang="it-IT"/>
          </a:p>
        </p:txBody>
      </p:sp>
    </p:spTree>
    <p:extLst>
      <p:ext uri="{BB962C8B-B14F-4D97-AF65-F5344CB8AC3E}">
        <p14:creationId xmlns:p14="http://schemas.microsoft.com/office/powerpoint/2010/main" val="21237073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11</a:t>
            </a:fld>
            <a:endParaRPr lang="it-IT"/>
          </a:p>
        </p:txBody>
      </p:sp>
    </p:spTree>
    <p:extLst>
      <p:ext uri="{BB962C8B-B14F-4D97-AF65-F5344CB8AC3E}">
        <p14:creationId xmlns:p14="http://schemas.microsoft.com/office/powerpoint/2010/main" val="4031369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12</a:t>
            </a:fld>
            <a:endParaRPr lang="it-IT"/>
          </a:p>
        </p:txBody>
      </p:sp>
    </p:spTree>
    <p:extLst>
      <p:ext uri="{BB962C8B-B14F-4D97-AF65-F5344CB8AC3E}">
        <p14:creationId xmlns:p14="http://schemas.microsoft.com/office/powerpoint/2010/main" val="14385265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13</a:t>
            </a:fld>
            <a:endParaRPr lang="it-IT"/>
          </a:p>
        </p:txBody>
      </p:sp>
    </p:spTree>
    <p:extLst>
      <p:ext uri="{BB962C8B-B14F-4D97-AF65-F5344CB8AC3E}">
        <p14:creationId xmlns:p14="http://schemas.microsoft.com/office/powerpoint/2010/main" val="2886423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14</a:t>
            </a:fld>
            <a:endParaRPr lang="it-IT"/>
          </a:p>
        </p:txBody>
      </p:sp>
    </p:spTree>
    <p:extLst>
      <p:ext uri="{BB962C8B-B14F-4D97-AF65-F5344CB8AC3E}">
        <p14:creationId xmlns:p14="http://schemas.microsoft.com/office/powerpoint/2010/main" val="154124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15</a:t>
            </a:fld>
            <a:endParaRPr lang="it-IT"/>
          </a:p>
        </p:txBody>
      </p:sp>
    </p:spTree>
    <p:extLst>
      <p:ext uri="{BB962C8B-B14F-4D97-AF65-F5344CB8AC3E}">
        <p14:creationId xmlns:p14="http://schemas.microsoft.com/office/powerpoint/2010/main" val="4109501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16</a:t>
            </a:fld>
            <a:endParaRPr lang="it-IT"/>
          </a:p>
        </p:txBody>
      </p:sp>
    </p:spTree>
    <p:extLst>
      <p:ext uri="{BB962C8B-B14F-4D97-AF65-F5344CB8AC3E}">
        <p14:creationId xmlns:p14="http://schemas.microsoft.com/office/powerpoint/2010/main" val="688895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17</a:t>
            </a:fld>
            <a:endParaRPr lang="it-IT"/>
          </a:p>
        </p:txBody>
      </p:sp>
    </p:spTree>
    <p:extLst>
      <p:ext uri="{BB962C8B-B14F-4D97-AF65-F5344CB8AC3E}">
        <p14:creationId xmlns:p14="http://schemas.microsoft.com/office/powerpoint/2010/main" val="163729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18</a:t>
            </a:fld>
            <a:endParaRPr lang="it-IT"/>
          </a:p>
        </p:txBody>
      </p:sp>
    </p:spTree>
    <p:extLst>
      <p:ext uri="{BB962C8B-B14F-4D97-AF65-F5344CB8AC3E}">
        <p14:creationId xmlns:p14="http://schemas.microsoft.com/office/powerpoint/2010/main" val="33810865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19</a:t>
            </a:fld>
            <a:endParaRPr lang="it-IT"/>
          </a:p>
        </p:txBody>
      </p:sp>
    </p:spTree>
    <p:extLst>
      <p:ext uri="{BB962C8B-B14F-4D97-AF65-F5344CB8AC3E}">
        <p14:creationId xmlns:p14="http://schemas.microsoft.com/office/powerpoint/2010/main" val="14437201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20</a:t>
            </a:fld>
            <a:endParaRPr lang="it-IT"/>
          </a:p>
        </p:txBody>
      </p:sp>
    </p:spTree>
    <p:extLst>
      <p:ext uri="{BB962C8B-B14F-4D97-AF65-F5344CB8AC3E}">
        <p14:creationId xmlns:p14="http://schemas.microsoft.com/office/powerpoint/2010/main" val="1324741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3</a:t>
            </a:fld>
            <a:endParaRPr lang="it-IT"/>
          </a:p>
        </p:txBody>
      </p:sp>
    </p:spTree>
    <p:extLst>
      <p:ext uri="{BB962C8B-B14F-4D97-AF65-F5344CB8AC3E}">
        <p14:creationId xmlns:p14="http://schemas.microsoft.com/office/powerpoint/2010/main" val="2762043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21</a:t>
            </a:fld>
            <a:endParaRPr lang="it-IT"/>
          </a:p>
        </p:txBody>
      </p:sp>
    </p:spTree>
    <p:extLst>
      <p:ext uri="{BB962C8B-B14F-4D97-AF65-F5344CB8AC3E}">
        <p14:creationId xmlns:p14="http://schemas.microsoft.com/office/powerpoint/2010/main" val="29786705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22</a:t>
            </a:fld>
            <a:endParaRPr lang="it-IT"/>
          </a:p>
        </p:txBody>
      </p:sp>
    </p:spTree>
    <p:extLst>
      <p:ext uri="{BB962C8B-B14F-4D97-AF65-F5344CB8AC3E}">
        <p14:creationId xmlns:p14="http://schemas.microsoft.com/office/powerpoint/2010/main" val="2263581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23</a:t>
            </a:fld>
            <a:endParaRPr lang="it-IT"/>
          </a:p>
        </p:txBody>
      </p:sp>
    </p:spTree>
    <p:extLst>
      <p:ext uri="{BB962C8B-B14F-4D97-AF65-F5344CB8AC3E}">
        <p14:creationId xmlns:p14="http://schemas.microsoft.com/office/powerpoint/2010/main" val="420937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24</a:t>
            </a:fld>
            <a:endParaRPr lang="it-IT"/>
          </a:p>
        </p:txBody>
      </p:sp>
    </p:spTree>
    <p:extLst>
      <p:ext uri="{BB962C8B-B14F-4D97-AF65-F5344CB8AC3E}">
        <p14:creationId xmlns:p14="http://schemas.microsoft.com/office/powerpoint/2010/main" val="29580600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25</a:t>
            </a:fld>
            <a:endParaRPr lang="it-IT"/>
          </a:p>
        </p:txBody>
      </p:sp>
    </p:spTree>
    <p:extLst>
      <p:ext uri="{BB962C8B-B14F-4D97-AF65-F5344CB8AC3E}">
        <p14:creationId xmlns:p14="http://schemas.microsoft.com/office/powerpoint/2010/main" val="23099141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26</a:t>
            </a:fld>
            <a:endParaRPr lang="it-IT"/>
          </a:p>
        </p:txBody>
      </p:sp>
    </p:spTree>
    <p:extLst>
      <p:ext uri="{BB962C8B-B14F-4D97-AF65-F5344CB8AC3E}">
        <p14:creationId xmlns:p14="http://schemas.microsoft.com/office/powerpoint/2010/main" val="1028270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27</a:t>
            </a:fld>
            <a:endParaRPr lang="it-IT"/>
          </a:p>
        </p:txBody>
      </p:sp>
    </p:spTree>
    <p:extLst>
      <p:ext uri="{BB962C8B-B14F-4D97-AF65-F5344CB8AC3E}">
        <p14:creationId xmlns:p14="http://schemas.microsoft.com/office/powerpoint/2010/main" val="2059634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28</a:t>
            </a:fld>
            <a:endParaRPr lang="it-IT"/>
          </a:p>
        </p:txBody>
      </p:sp>
    </p:spTree>
    <p:extLst>
      <p:ext uri="{BB962C8B-B14F-4D97-AF65-F5344CB8AC3E}">
        <p14:creationId xmlns:p14="http://schemas.microsoft.com/office/powerpoint/2010/main" val="7520205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29</a:t>
            </a:fld>
            <a:endParaRPr lang="it-IT"/>
          </a:p>
        </p:txBody>
      </p:sp>
    </p:spTree>
    <p:extLst>
      <p:ext uri="{BB962C8B-B14F-4D97-AF65-F5344CB8AC3E}">
        <p14:creationId xmlns:p14="http://schemas.microsoft.com/office/powerpoint/2010/main" val="339401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4EC68C6E-D368-4542-BAE3-F9D84D92B401}" type="slidenum">
              <a:rPr lang="it-IT" smtClean="0"/>
              <a:t>4</a:t>
            </a:fld>
            <a:endParaRPr lang="it-IT"/>
          </a:p>
        </p:txBody>
      </p:sp>
    </p:spTree>
    <p:extLst>
      <p:ext uri="{BB962C8B-B14F-4D97-AF65-F5344CB8AC3E}">
        <p14:creationId xmlns:p14="http://schemas.microsoft.com/office/powerpoint/2010/main" val="1727152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5</a:t>
            </a:fld>
            <a:endParaRPr lang="it-IT"/>
          </a:p>
        </p:txBody>
      </p:sp>
    </p:spTree>
    <p:extLst>
      <p:ext uri="{BB962C8B-B14F-4D97-AF65-F5344CB8AC3E}">
        <p14:creationId xmlns:p14="http://schemas.microsoft.com/office/powerpoint/2010/main" val="1684296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6</a:t>
            </a:fld>
            <a:endParaRPr lang="it-IT"/>
          </a:p>
        </p:txBody>
      </p:sp>
    </p:spTree>
    <p:extLst>
      <p:ext uri="{BB962C8B-B14F-4D97-AF65-F5344CB8AC3E}">
        <p14:creationId xmlns:p14="http://schemas.microsoft.com/office/powerpoint/2010/main" val="285683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7</a:t>
            </a:fld>
            <a:endParaRPr lang="it-IT"/>
          </a:p>
        </p:txBody>
      </p:sp>
    </p:spTree>
    <p:extLst>
      <p:ext uri="{BB962C8B-B14F-4D97-AF65-F5344CB8AC3E}">
        <p14:creationId xmlns:p14="http://schemas.microsoft.com/office/powerpoint/2010/main" val="4035525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8</a:t>
            </a:fld>
            <a:endParaRPr lang="it-IT"/>
          </a:p>
        </p:txBody>
      </p:sp>
    </p:spTree>
    <p:extLst>
      <p:ext uri="{BB962C8B-B14F-4D97-AF65-F5344CB8AC3E}">
        <p14:creationId xmlns:p14="http://schemas.microsoft.com/office/powerpoint/2010/main" val="1606702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9</a:t>
            </a:fld>
            <a:endParaRPr lang="it-IT"/>
          </a:p>
        </p:txBody>
      </p:sp>
    </p:spTree>
    <p:extLst>
      <p:ext uri="{BB962C8B-B14F-4D97-AF65-F5344CB8AC3E}">
        <p14:creationId xmlns:p14="http://schemas.microsoft.com/office/powerpoint/2010/main" val="27149201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4EC68C6E-D368-4542-BAE3-F9D84D92B401}" type="slidenum">
              <a:rPr lang="it-IT" smtClean="0"/>
              <a:t>10</a:t>
            </a:fld>
            <a:endParaRPr lang="it-IT"/>
          </a:p>
        </p:txBody>
      </p:sp>
    </p:spTree>
    <p:extLst>
      <p:ext uri="{BB962C8B-B14F-4D97-AF65-F5344CB8AC3E}">
        <p14:creationId xmlns:p14="http://schemas.microsoft.com/office/powerpoint/2010/main" val="18326937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none"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4/9/24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29246996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875008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504432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4/9/24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803661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4/9/24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dirty="0"/>
          </a:p>
        </p:txBody>
      </p:sp>
    </p:spTree>
    <p:extLst>
      <p:ext uri="{BB962C8B-B14F-4D97-AF65-F5344CB8AC3E}">
        <p14:creationId xmlns:p14="http://schemas.microsoft.com/office/powerpoint/2010/main" val="3859317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4/9/24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861260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4/9/24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2392340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4/9/24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1259644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4/9/24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4B7E4EF-A1BD-40F4-AB7B-04F084DD991D}" type="slidenum">
              <a:rPr lang="en-US" smtClean="0"/>
              <a:t>‹N›</a:t>
            </a:fld>
            <a:endParaRPr lang="en-US"/>
          </a:p>
        </p:txBody>
      </p:sp>
    </p:spTree>
    <p:extLst>
      <p:ext uri="{BB962C8B-B14F-4D97-AF65-F5344CB8AC3E}">
        <p14:creationId xmlns:p14="http://schemas.microsoft.com/office/powerpoint/2010/main" val="31762357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4/9/24</a:t>
            </a:fld>
            <a:endParaRPr lang="en-US"/>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51839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4/9/24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‹N›</a:t>
            </a:fld>
            <a:endParaRPr lang="en-US"/>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743573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4/9/24</a:t>
            </a:fld>
            <a:endParaRPr lang="en-US"/>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‹N›</a:t>
            </a:fld>
            <a:endParaRPr lang="en-US"/>
          </a:p>
        </p:txBody>
      </p:sp>
    </p:spTree>
    <p:extLst>
      <p:ext uri="{BB962C8B-B14F-4D97-AF65-F5344CB8AC3E}">
        <p14:creationId xmlns:p14="http://schemas.microsoft.com/office/powerpoint/2010/main" val="859709313"/>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75" r:id="rId4"/>
    <p:sldLayoutId id="2147483676" r:id="rId5"/>
    <p:sldLayoutId id="2147483682" r:id="rId6"/>
    <p:sldLayoutId id="2147483677" r:id="rId7"/>
    <p:sldLayoutId id="2147483678" r:id="rId8"/>
    <p:sldLayoutId id="2147483679" r:id="rId9"/>
    <p:sldLayoutId id="2147483680" r:id="rId10"/>
    <p:sldLayoutId id="2147483681" r:id="rId11"/>
  </p:sldLayoutIdLst>
  <p:hf sldNum="0" hdr="0" ftr="0" dt="0"/>
  <p:txStyles>
    <p:titleStyle>
      <a:lvl1pPr algn="l" defTabSz="914400" rtl="0" eaLnBrk="1" latinLnBrk="0" hangingPunct="1">
        <a:lnSpc>
          <a:spcPct val="90000"/>
        </a:lnSpc>
        <a:spcBef>
          <a:spcPct val="0"/>
        </a:spcBef>
        <a:buNone/>
        <a:defRPr lang="en-US" sz="4800" i="1" kern="1200" cap="none" spc="-7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700" kern="1200">
          <a:solidFill>
            <a:schemeClr val="tx1"/>
          </a:solidFill>
          <a:latin typeface="+mn-lt"/>
          <a:ea typeface="+mn-ea"/>
          <a:cs typeface="+mn-cs"/>
        </a:defRPr>
      </a:lvl1pPr>
      <a:lvl2pPr marL="45720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500" kern="1200">
          <a:solidFill>
            <a:schemeClr val="tx1"/>
          </a:solidFill>
          <a:latin typeface="+mn-lt"/>
          <a:ea typeface="+mn-ea"/>
          <a:cs typeface="+mn-cs"/>
        </a:defRPr>
      </a:lvl2pPr>
      <a:lvl3pPr marL="73152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3pPr>
      <a:lvl4pPr marL="100584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4pPr>
      <a:lvl5pPr marL="1280160" indent="-182880" algn="l" defTabSz="914400" rtl="0" eaLnBrk="1" latinLnBrk="0" hangingPunct="1">
        <a:lnSpc>
          <a:spcPct val="11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jpe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eg"/><Relationship Id="rId7" Type="http://schemas.openxmlformats.org/officeDocument/2006/relationships/image" Target="../media/image14.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svg"/><Relationship Id="rId4" Type="http://schemas.openxmlformats.org/officeDocument/2006/relationships/image" Target="../media/image11.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fondo astratto triangolare">
            <a:extLst>
              <a:ext uri="{FF2B5EF4-FFF2-40B4-BE49-F238E27FC236}">
                <a16:creationId xmlns:a16="http://schemas.microsoft.com/office/drawing/2014/main" id="{332D4ABE-0C06-91DC-0AA6-D7EDC183CC46}"/>
              </a:ext>
            </a:extLst>
          </p:cNvPr>
          <p:cNvPicPr>
            <a:picLocks noChangeAspect="1"/>
          </p:cNvPicPr>
          <p:nvPr/>
        </p:nvPicPr>
        <p:blipFill rotWithShape="1">
          <a:blip r:embed="rId2">
            <a:alphaModFix amt="45000"/>
          </a:blip>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txBody>
          <a:bodyPr/>
          <a:lstStyle/>
          <a:p>
            <a:endParaRPr lang="it-IT"/>
          </a:p>
        </p:txBody>
      </p:sp>
      <p:sp>
        <p:nvSpPr>
          <p:cNvPr id="2" name="Titolo 1">
            <a:extLst>
              <a:ext uri="{FF2B5EF4-FFF2-40B4-BE49-F238E27FC236}">
                <a16:creationId xmlns:a16="http://schemas.microsoft.com/office/drawing/2014/main" id="{C18958A2-7EA0-3443-CF0A-11285AB6D2AC}"/>
              </a:ext>
            </a:extLst>
          </p:cNvPr>
          <p:cNvSpPr>
            <a:spLocks noGrp="1"/>
          </p:cNvSpPr>
          <p:nvPr>
            <p:ph type="ctrTitle"/>
          </p:nvPr>
        </p:nvSpPr>
        <p:spPr>
          <a:xfrm>
            <a:off x="1769532" y="2091263"/>
            <a:ext cx="8652938" cy="2461504"/>
          </a:xfrm>
        </p:spPr>
        <p:txBody>
          <a:bodyPr>
            <a:normAutofit/>
          </a:bodyPr>
          <a:lstStyle/>
          <a:p>
            <a:r>
              <a:rPr lang="it-IT" sz="6500" dirty="0"/>
              <a:t>Analisi dati FHIR in Orange</a:t>
            </a:r>
          </a:p>
        </p:txBody>
      </p:sp>
      <p:sp>
        <p:nvSpPr>
          <p:cNvPr id="3" name="Sottotitolo 2">
            <a:extLst>
              <a:ext uri="{FF2B5EF4-FFF2-40B4-BE49-F238E27FC236}">
                <a16:creationId xmlns:a16="http://schemas.microsoft.com/office/drawing/2014/main" id="{48E11E0C-4662-0EAD-E80E-35C99E56361D}"/>
              </a:ext>
            </a:extLst>
          </p:cNvPr>
          <p:cNvSpPr>
            <a:spLocks noGrp="1"/>
          </p:cNvSpPr>
          <p:nvPr>
            <p:ph type="subTitle" idx="1"/>
          </p:nvPr>
        </p:nvSpPr>
        <p:spPr>
          <a:xfrm>
            <a:off x="1767268" y="4095566"/>
            <a:ext cx="8655200" cy="457201"/>
          </a:xfrm>
        </p:spPr>
        <p:txBody>
          <a:bodyPr>
            <a:normAutofit/>
          </a:bodyPr>
          <a:lstStyle/>
          <a:p>
            <a:r>
              <a:rPr lang="it-IT" sz="2200" dirty="0">
                <a:solidFill>
                  <a:schemeClr val="tx1"/>
                </a:solidFill>
              </a:rPr>
              <a:t>Programming for Data Science</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txBody>
          <a:bodyPr/>
          <a:lstStyle/>
          <a:p>
            <a:endParaRPr lang="it-IT"/>
          </a:p>
        </p:txBody>
      </p:sp>
      <p:sp>
        <p:nvSpPr>
          <p:cNvPr id="6" name="Sottotitolo 2">
            <a:extLst>
              <a:ext uri="{FF2B5EF4-FFF2-40B4-BE49-F238E27FC236}">
                <a16:creationId xmlns:a16="http://schemas.microsoft.com/office/drawing/2014/main" id="{E8686787-BD89-0F00-9334-FE8775C93833}"/>
              </a:ext>
            </a:extLst>
          </p:cNvPr>
          <p:cNvSpPr txBox="1">
            <a:spLocks/>
          </p:cNvSpPr>
          <p:nvPr/>
        </p:nvSpPr>
        <p:spPr>
          <a:xfrm>
            <a:off x="1767268" y="4736725"/>
            <a:ext cx="8655200" cy="457201"/>
          </a:xfrm>
          <a:prstGeom prst="rect">
            <a:avLst/>
          </a:prstGeom>
        </p:spPr>
        <p:txBody>
          <a:bodyPr vert="horz" lIns="91440" tIns="45720" rIns="91440" bIns="45720" rtlCol="0">
            <a:normAutofit/>
          </a:bodyPr>
          <a:lstStyle>
            <a:lvl1pPr marL="0" indent="0" algn="ctr" defTabSz="914400" rtl="0" eaLnBrk="1" latinLnBrk="0" hangingPunct="1">
              <a:lnSpc>
                <a:spcPct val="110000"/>
              </a:lnSpc>
              <a:spcBef>
                <a:spcPts val="0"/>
              </a:spcBef>
              <a:spcAft>
                <a:spcPts val="0"/>
              </a:spcAft>
              <a:buClr>
                <a:schemeClr val="tx1">
                  <a:lumMod val="85000"/>
                  <a:lumOff val="15000"/>
                </a:schemeClr>
              </a:buClr>
              <a:buFont typeface="Garamond" pitchFamily="18" charset="0"/>
              <a:buNone/>
              <a:defRPr sz="1800" kern="1200" spc="80" baseline="0">
                <a:solidFill>
                  <a:schemeClr val="tx1">
                    <a:lumMod val="95000"/>
                    <a:lumOff val="5000"/>
                  </a:schemeClr>
                </a:solidFill>
                <a:latin typeface="+mn-lt"/>
                <a:ea typeface="+mn-ea"/>
                <a:cs typeface="+mn-cs"/>
              </a:defRPr>
            </a:lvl1pPr>
            <a:lvl2pPr marL="457200" indent="0" algn="ctr" defTabSz="914400" rtl="0" eaLnBrk="1" latinLnBrk="0" hangingPunct="1">
              <a:lnSpc>
                <a:spcPct val="11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5pPr>
            <a:lvl6pPr marL="22860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8pPr>
            <a:lvl9pPr marL="3657600" indent="0" algn="ctr" defTabSz="914400" rtl="0" eaLnBrk="1" latinLnBrk="0" hangingPunct="1">
              <a:lnSpc>
                <a:spcPct val="100000"/>
              </a:lnSpc>
              <a:spcBef>
                <a:spcPts val="500"/>
              </a:spcBef>
              <a:buClr>
                <a:schemeClr val="tx1">
                  <a:lumMod val="85000"/>
                  <a:lumOff val="15000"/>
                </a:schemeClr>
              </a:buClr>
              <a:buFont typeface="Garamond" pitchFamily="18" charset="0"/>
              <a:buNone/>
              <a:defRPr sz="1600" kern="1200">
                <a:solidFill>
                  <a:schemeClr val="tx1"/>
                </a:solidFill>
                <a:latin typeface="+mn-lt"/>
                <a:ea typeface="+mn-ea"/>
                <a:cs typeface="+mn-cs"/>
              </a:defRPr>
            </a:lvl9pPr>
          </a:lstStyle>
          <a:p>
            <a:r>
              <a:rPr lang="it-IT">
                <a:solidFill>
                  <a:schemeClr val="tx1"/>
                </a:solidFill>
              </a:rPr>
              <a:t>Alfonso Marino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solidFill>
                <a:schemeClr val="tx1"/>
              </a:solidFill>
            </a:endParaRPr>
          </a:p>
        </p:txBody>
      </p:sp>
    </p:spTree>
    <p:extLst>
      <p:ext uri="{BB962C8B-B14F-4D97-AF65-F5344CB8AC3E}">
        <p14:creationId xmlns:p14="http://schemas.microsoft.com/office/powerpoint/2010/main" val="15104212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122016"/>
          </a:xfrm>
        </p:spPr>
        <p:txBody>
          <a:bodyPr>
            <a:normAutofit/>
          </a:bodyPr>
          <a:lstStyle/>
          <a:p>
            <a:r>
              <a:rPr lang="it-IT" dirty="0"/>
              <a:t>Widget di selezione dei file - 2</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1391334" y="1266496"/>
            <a:ext cx="4993217" cy="4325007"/>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44842"/>
            <a:ext cx="3161963" cy="4405766"/>
          </a:xfrm>
        </p:spPr>
        <p:txBody>
          <a:bodyPr>
            <a:normAutofit fontScale="85000" lnSpcReduction="10000"/>
          </a:bodyPr>
          <a:lstStyle/>
          <a:p>
            <a:pPr marL="342900" lvl="0" indent="-342900">
              <a:buFont typeface="Symbol" pitchFamily="2" charset="2"/>
              <a:buChar char=""/>
            </a:pPr>
            <a:r>
              <a:rPr lang="it-IT" sz="1800" kern="100" dirty="0">
                <a:effectLst/>
                <a:ea typeface="Calibri" panose="020F0502020204030204" pitchFamily="34" charset="0"/>
                <a:cs typeface="Times New Roman" panose="02020603050405020304" pitchFamily="18" charset="0"/>
              </a:rPr>
              <a:t>Quando il pulsante viene premuto, viene chiamato il metodo </a:t>
            </a:r>
            <a:r>
              <a:rPr lang="it-IT" sz="1800" i="1" kern="100" dirty="0" err="1">
                <a:effectLst/>
                <a:ea typeface="Calibri" panose="020F0502020204030204" pitchFamily="34" charset="0"/>
                <a:cs typeface="Times New Roman" panose="02020603050405020304" pitchFamily="18" charset="0"/>
              </a:rPr>
              <a:t>upload_action</a:t>
            </a:r>
            <a:r>
              <a:rPr lang="it-IT" sz="1800" i="1" kern="100" dirty="0">
                <a:effectLst/>
                <a:ea typeface="Calibri" panose="020F0502020204030204" pitchFamily="34" charset="0"/>
                <a:cs typeface="Times New Roman" panose="02020603050405020304" pitchFamily="18" charset="0"/>
              </a:rPr>
              <a:t>()</a:t>
            </a:r>
            <a:r>
              <a:rPr lang="it-IT" sz="1800" kern="100" dirty="0">
                <a:effectLst/>
                <a:ea typeface="Calibri" panose="020F0502020204030204" pitchFamily="34" charset="0"/>
                <a:cs typeface="Times New Roman" panose="02020603050405020304" pitchFamily="18" charset="0"/>
              </a:rPr>
              <a:t>, il quale apre una finestra di dialogo per la selezione di uno o più file JSON.</a:t>
            </a:r>
            <a:r>
              <a:rPr lang="it-IT" kern="100" dirty="0">
                <a:ea typeface="Calibri" panose="020F0502020204030204" pitchFamily="34" charset="0"/>
                <a:cs typeface="Times New Roman" panose="02020603050405020304" pitchFamily="18" charset="0"/>
              </a:rPr>
              <a:t> </a:t>
            </a:r>
            <a:r>
              <a:rPr lang="it-IT" sz="1800" kern="100" dirty="0">
                <a:effectLst/>
                <a:ea typeface="Calibri" panose="020F0502020204030204" pitchFamily="34" charset="0"/>
                <a:cs typeface="Times New Roman" panose="02020603050405020304" pitchFamily="18" charset="0"/>
              </a:rPr>
              <a:t>Se l'utente seleziona uno o più file, i percorsi vengono memorizzati nell'attributo </a:t>
            </a:r>
            <a:r>
              <a:rPr lang="it-IT" sz="1800" i="1" kern="100" dirty="0" err="1">
                <a:effectLst/>
                <a:ea typeface="Calibri" panose="020F0502020204030204" pitchFamily="34" charset="0"/>
                <a:cs typeface="Times New Roman" panose="02020603050405020304" pitchFamily="18" charset="0"/>
              </a:rPr>
              <a:t>self.file_paths</a:t>
            </a:r>
            <a:r>
              <a:rPr lang="it-IT" sz="1800" kern="100" dirty="0">
                <a:effectLst/>
                <a:ea typeface="Calibri" panose="020F0502020204030204" pitchFamily="34" charset="0"/>
                <a:cs typeface="Times New Roman" panose="02020603050405020304" pitchFamily="18" charset="0"/>
              </a:rPr>
              <a:t>, e vengono chiamati i metodi </a:t>
            </a:r>
            <a:r>
              <a:rPr lang="it-IT" sz="1800" i="1" kern="100" dirty="0" err="1">
                <a:effectLst/>
                <a:ea typeface="Calibri" panose="020F0502020204030204" pitchFamily="34" charset="0"/>
                <a:cs typeface="Times New Roman" panose="02020603050405020304" pitchFamily="18" charset="0"/>
              </a:rPr>
              <a:t>update_display</a:t>
            </a:r>
            <a:r>
              <a:rPr lang="it-IT" sz="1800" i="1" kern="100" dirty="0">
                <a:effectLst/>
                <a:ea typeface="Calibri" panose="020F0502020204030204" pitchFamily="34" charset="0"/>
                <a:cs typeface="Times New Roman" panose="02020603050405020304" pitchFamily="18" charset="0"/>
              </a:rPr>
              <a:t>()</a:t>
            </a:r>
            <a:r>
              <a:rPr lang="it-IT" sz="1800" kern="100" dirty="0">
                <a:effectLst/>
                <a:ea typeface="Calibri" panose="020F0502020204030204" pitchFamily="34" charset="0"/>
                <a:cs typeface="Times New Roman" panose="02020603050405020304" pitchFamily="18" charset="0"/>
              </a:rPr>
              <a:t> e </a:t>
            </a:r>
            <a:r>
              <a:rPr lang="it-IT" sz="1800" i="1" kern="100" dirty="0" err="1">
                <a:effectLst/>
                <a:ea typeface="Calibri" panose="020F0502020204030204" pitchFamily="34" charset="0"/>
                <a:cs typeface="Times New Roman" panose="02020603050405020304" pitchFamily="18" charset="0"/>
              </a:rPr>
              <a:t>commit</a:t>
            </a:r>
            <a:r>
              <a:rPr lang="it-IT" sz="1800" i="1" kern="100" dirty="0">
                <a:effectLst/>
                <a:ea typeface="Calibri" panose="020F0502020204030204" pitchFamily="34" charset="0"/>
                <a:cs typeface="Times New Roman" panose="02020603050405020304" pitchFamily="18" charset="0"/>
              </a:rPr>
              <a:t>().</a:t>
            </a:r>
          </a:p>
          <a:p>
            <a:pPr marL="342900" lvl="0" indent="-342900">
              <a:buFont typeface="Symbol" pitchFamily="2" charset="2"/>
              <a:buChar char=""/>
            </a:pPr>
            <a:endParaRPr lang="it-IT" sz="1800" i="1" kern="100" dirty="0">
              <a:effectLst/>
              <a:ea typeface="Calibri" panose="020F0502020204030204" pitchFamily="34" charset="0"/>
              <a:cs typeface="Times New Roman" panose="02020603050405020304" pitchFamily="18" charset="0"/>
            </a:endParaRPr>
          </a:p>
          <a:p>
            <a:pPr marL="342900" indent="-342900">
              <a:buFont typeface="Symbol" pitchFamily="2" charset="2"/>
              <a:buChar char=""/>
            </a:pPr>
            <a:r>
              <a:rPr lang="it-IT" kern="100" dirty="0">
                <a:ea typeface="Calibri" panose="020F0502020204030204" pitchFamily="34" charset="0"/>
                <a:cs typeface="Times New Roman" panose="02020603050405020304" pitchFamily="18" charset="0"/>
              </a:rPr>
              <a:t>I</a:t>
            </a:r>
            <a:r>
              <a:rPr lang="it-IT" sz="1800" kern="100" dirty="0">
                <a:effectLst/>
                <a:ea typeface="Calibri" panose="020F0502020204030204" pitchFamily="34" charset="0"/>
                <a:cs typeface="Times New Roman" panose="02020603050405020304" pitchFamily="18" charset="0"/>
              </a:rPr>
              <a:t>l metodo </a:t>
            </a:r>
            <a:r>
              <a:rPr lang="it-IT" sz="1800" i="1" kern="100" dirty="0" err="1">
                <a:effectLst/>
                <a:ea typeface="Calibri" panose="020F0502020204030204" pitchFamily="34" charset="0"/>
                <a:cs typeface="Times New Roman" panose="02020603050405020304" pitchFamily="18" charset="0"/>
              </a:rPr>
              <a:t>update_display</a:t>
            </a:r>
            <a:r>
              <a:rPr lang="it-IT" sz="1800" i="1" kern="100" dirty="0">
                <a:effectLst/>
                <a:ea typeface="Calibri" panose="020F0502020204030204" pitchFamily="34" charset="0"/>
                <a:cs typeface="Times New Roman" panose="02020603050405020304" pitchFamily="18" charset="0"/>
              </a:rPr>
              <a:t>()</a:t>
            </a:r>
            <a:r>
              <a:rPr lang="it-IT" sz="1800" kern="100" dirty="0">
                <a:effectLst/>
                <a:ea typeface="Calibri" panose="020F0502020204030204" pitchFamily="34" charset="0"/>
                <a:cs typeface="Times New Roman" panose="02020603050405020304" pitchFamily="18" charset="0"/>
              </a:rPr>
              <a:t> aggiorna il campo di testo </a:t>
            </a:r>
            <a:r>
              <a:rPr lang="it-IT" sz="1800" i="1" kern="100" dirty="0" err="1">
                <a:effectLst/>
                <a:ea typeface="Calibri" panose="020F0502020204030204" pitchFamily="34" charset="0"/>
                <a:cs typeface="Times New Roman" panose="02020603050405020304" pitchFamily="18" charset="0"/>
              </a:rPr>
              <a:t>QTextEdit</a:t>
            </a:r>
            <a:r>
              <a:rPr lang="it-IT" sz="1800" kern="100" dirty="0">
                <a:effectLst/>
                <a:ea typeface="Calibri" panose="020F0502020204030204" pitchFamily="34" charset="0"/>
                <a:cs typeface="Times New Roman" panose="02020603050405020304" pitchFamily="18" charset="0"/>
              </a:rPr>
              <a:t> con i percorsi dei file selezionati, mentre il metodo </a:t>
            </a:r>
            <a:r>
              <a:rPr lang="it-IT" sz="1800" i="1" kern="100" dirty="0" err="1">
                <a:effectLst/>
                <a:ea typeface="Calibri" panose="020F0502020204030204" pitchFamily="34" charset="0"/>
                <a:cs typeface="Times New Roman" panose="02020603050405020304" pitchFamily="18" charset="0"/>
              </a:rPr>
              <a:t>commit</a:t>
            </a:r>
            <a:r>
              <a:rPr lang="it-IT" sz="1800" i="1" kern="100" dirty="0">
                <a:effectLst/>
                <a:ea typeface="Calibri" panose="020F0502020204030204" pitchFamily="34" charset="0"/>
                <a:cs typeface="Times New Roman" panose="02020603050405020304" pitchFamily="18" charset="0"/>
              </a:rPr>
              <a:t>()</a:t>
            </a:r>
            <a:r>
              <a:rPr lang="it-IT" sz="1800" kern="100" dirty="0">
                <a:effectLst/>
                <a:ea typeface="Calibri" panose="020F0502020204030204" pitchFamily="34" charset="0"/>
                <a:cs typeface="Times New Roman" panose="02020603050405020304" pitchFamily="18" charset="0"/>
              </a:rPr>
              <a:t> invia gli output del widget (</a:t>
            </a:r>
            <a:r>
              <a:rPr lang="it-IT" sz="1800" i="1" kern="100" dirty="0" err="1">
                <a:effectLst/>
                <a:ea typeface="Calibri" panose="020F0502020204030204" pitchFamily="34" charset="0"/>
                <a:cs typeface="Times New Roman" panose="02020603050405020304" pitchFamily="18" charset="0"/>
              </a:rPr>
              <a:t>list_of_paths</a:t>
            </a:r>
            <a:r>
              <a:rPr lang="it-IT" sz="1800" kern="100" dirty="0">
                <a:effectLst/>
                <a:ea typeface="Calibri" panose="020F0502020204030204" pitchFamily="34" charset="0"/>
                <a:cs typeface="Times New Roman" panose="02020603050405020304" pitchFamily="18" charset="0"/>
              </a:rPr>
              <a:t>) con i percorsi dei file selezionati. </a:t>
            </a:r>
          </a:p>
        </p:txBody>
      </p:sp>
    </p:spTree>
    <p:extLst>
      <p:ext uri="{BB962C8B-B14F-4D97-AF65-F5344CB8AC3E}">
        <p14:creationId xmlns:p14="http://schemas.microsoft.com/office/powerpoint/2010/main" val="2278670021"/>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122016"/>
          </a:xfrm>
        </p:spPr>
        <p:txBody>
          <a:bodyPr>
            <a:normAutofit/>
          </a:bodyPr>
          <a:lstStyle/>
          <a:p>
            <a:r>
              <a:rPr lang="it-IT" dirty="0"/>
              <a:t>Widget di selezione dei file - 3</a:t>
            </a:r>
          </a:p>
        </p:txBody>
      </p:sp>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44842"/>
            <a:ext cx="3161963" cy="4405766"/>
          </a:xfrm>
        </p:spPr>
        <p:txBody>
          <a:bodyPr>
            <a:normAutofit/>
          </a:bodyPr>
          <a:lstStyle/>
          <a:p>
            <a:pPr marL="342900" lvl="0" indent="-342900">
              <a:buFont typeface="Symbol" pitchFamily="2" charset="2"/>
              <a:buChar char=""/>
            </a:pPr>
            <a:endParaRPr lang="it-IT" sz="1800" dirty="0">
              <a:effectLst/>
              <a:latin typeface="Times New Roman" panose="02020603050405020304" pitchFamily="18" charset="0"/>
              <a:ea typeface="Calibri" panose="020F0502020204030204" pitchFamily="34" charset="0"/>
            </a:endParaRPr>
          </a:p>
          <a:p>
            <a:pPr marL="342900" lvl="0" indent="-342900">
              <a:buFont typeface="Symbol" pitchFamily="2" charset="2"/>
              <a:buChar char=""/>
            </a:pPr>
            <a:endParaRPr lang="it-IT" dirty="0">
              <a:latin typeface="Times New Roman" panose="02020603050405020304" pitchFamily="18" charset="0"/>
              <a:ea typeface="Calibri" panose="020F0502020204030204" pitchFamily="34" charset="0"/>
            </a:endParaRPr>
          </a:p>
          <a:p>
            <a:pPr marL="342900" lvl="0" indent="-342900">
              <a:buFont typeface="Symbol" pitchFamily="2" charset="2"/>
              <a:buChar char=""/>
            </a:pPr>
            <a:r>
              <a:rPr lang="it-IT" sz="1800" dirty="0">
                <a:effectLst/>
                <a:latin typeface="Times New Roman" panose="02020603050405020304" pitchFamily="18" charset="0"/>
                <a:ea typeface="Calibri" panose="020F0502020204030204" pitchFamily="34" charset="0"/>
              </a:rPr>
              <a:t>Il metodo </a:t>
            </a:r>
            <a:r>
              <a:rPr lang="it-IT" sz="1800" i="1" dirty="0" err="1">
                <a:effectLst/>
                <a:latin typeface="Times New Roman" panose="02020603050405020304" pitchFamily="18" charset="0"/>
                <a:ea typeface="Calibri" panose="020F0502020204030204" pitchFamily="34" charset="0"/>
              </a:rPr>
              <a:t>update_display</a:t>
            </a:r>
            <a:r>
              <a:rPr lang="it-IT" sz="1800" i="1" dirty="0">
                <a:effectLst/>
                <a:latin typeface="Times New Roman" panose="02020603050405020304" pitchFamily="18" charset="0"/>
                <a:ea typeface="Calibri" panose="020F0502020204030204" pitchFamily="34" charset="0"/>
              </a:rPr>
              <a:t> ()</a:t>
            </a:r>
            <a:r>
              <a:rPr lang="it-IT" sz="1800" dirty="0">
                <a:effectLst/>
                <a:latin typeface="Times New Roman" panose="02020603050405020304" pitchFamily="18" charset="0"/>
                <a:ea typeface="Calibri" panose="020F0502020204030204" pitchFamily="34" charset="0"/>
              </a:rPr>
              <a:t> aggiorna il campo di testo </a:t>
            </a:r>
            <a:r>
              <a:rPr lang="it-IT" sz="1800" i="1" dirty="0" err="1">
                <a:effectLst/>
                <a:latin typeface="Times New Roman" panose="02020603050405020304" pitchFamily="18" charset="0"/>
                <a:ea typeface="Calibri" panose="020F0502020204030204" pitchFamily="34" charset="0"/>
              </a:rPr>
              <a:t>QTextEdit</a:t>
            </a:r>
            <a:r>
              <a:rPr lang="it-IT" sz="1800" dirty="0">
                <a:effectLst/>
                <a:latin typeface="Times New Roman" panose="02020603050405020304" pitchFamily="18" charset="0"/>
                <a:ea typeface="Calibri" panose="020F0502020204030204" pitchFamily="34" charset="0"/>
              </a:rPr>
              <a:t> con i percorsi dei file selezionati, mentre il metodo </a:t>
            </a:r>
            <a:r>
              <a:rPr lang="it-IT" sz="1800" i="1" dirty="0" err="1">
                <a:effectLst/>
                <a:latin typeface="Times New Roman" panose="02020603050405020304" pitchFamily="18" charset="0"/>
                <a:ea typeface="Calibri" panose="020F0502020204030204" pitchFamily="34" charset="0"/>
              </a:rPr>
              <a:t>commit</a:t>
            </a:r>
            <a:r>
              <a:rPr lang="it-IT" sz="1800" i="1" dirty="0">
                <a:effectLst/>
                <a:latin typeface="Times New Roman" panose="02020603050405020304" pitchFamily="18" charset="0"/>
                <a:ea typeface="Calibri" panose="020F0502020204030204" pitchFamily="34" charset="0"/>
              </a:rPr>
              <a:t>()</a:t>
            </a:r>
            <a:r>
              <a:rPr lang="it-IT" sz="1800" dirty="0">
                <a:effectLst/>
                <a:latin typeface="Times New Roman" panose="02020603050405020304" pitchFamily="18" charset="0"/>
                <a:ea typeface="Calibri" panose="020F0502020204030204" pitchFamily="34" charset="0"/>
              </a:rPr>
              <a:t> invia gli output del widget (</a:t>
            </a:r>
            <a:r>
              <a:rPr lang="it-IT" sz="1800" i="1" dirty="0" err="1">
                <a:effectLst/>
                <a:latin typeface="Times New Roman" panose="02020603050405020304" pitchFamily="18" charset="0"/>
                <a:ea typeface="Calibri" panose="020F0502020204030204" pitchFamily="34" charset="0"/>
              </a:rPr>
              <a:t>list_of_paths</a:t>
            </a:r>
            <a:r>
              <a:rPr lang="it-IT" sz="1800" dirty="0">
                <a:effectLst/>
                <a:latin typeface="Times New Roman" panose="02020603050405020304" pitchFamily="18" charset="0"/>
                <a:ea typeface="Calibri" panose="020F0502020204030204" pitchFamily="34" charset="0"/>
              </a:rPr>
              <a:t>) con i percorsi dei file selezionati</a:t>
            </a:r>
            <a:r>
              <a:rPr lang="it-IT" dirty="0">
                <a:effectLst/>
              </a:rPr>
              <a:t> </a:t>
            </a:r>
            <a:endParaRPr lang="it-IT" sz="1800" kern="100" dirty="0">
              <a:effectLst/>
              <a:ea typeface="Calibri" panose="020F0502020204030204" pitchFamily="34" charset="0"/>
              <a:cs typeface="Times New Roman" panose="02020603050405020304" pitchFamily="18" charset="0"/>
            </a:endParaRPr>
          </a:p>
        </p:txBody>
      </p:sp>
      <p:pic>
        <p:nvPicPr>
          <p:cNvPr id="8" name="Segnaposto contenuto 7" descr="Immagine che contiene testo, schermata, Carattere&#10;&#10;Descrizione generata automaticamente">
            <a:extLst>
              <a:ext uri="{FF2B5EF4-FFF2-40B4-BE49-F238E27FC236}">
                <a16:creationId xmlns:a16="http://schemas.microsoft.com/office/drawing/2014/main" id="{A7DD139B-611A-EECF-A891-D13A70B60BFE}"/>
              </a:ext>
            </a:extLst>
          </p:cNvPr>
          <p:cNvPicPr>
            <a:picLocks noGrp="1" noChangeAspect="1"/>
          </p:cNvPicPr>
          <p:nvPr>
            <p:ph idx="1"/>
          </p:nvPr>
        </p:nvPicPr>
        <p:blipFill>
          <a:blip r:embed="rId4"/>
          <a:stretch>
            <a:fillRect/>
          </a:stretch>
        </p:blipFill>
        <p:spPr>
          <a:xfrm>
            <a:off x="685800" y="2616330"/>
            <a:ext cx="6858000" cy="1320539"/>
          </a:xfrm>
        </p:spPr>
      </p:pic>
    </p:spTree>
    <p:extLst>
      <p:ext uri="{BB962C8B-B14F-4D97-AF65-F5344CB8AC3E}">
        <p14:creationId xmlns:p14="http://schemas.microsoft.com/office/powerpoint/2010/main" val="180813414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26536"/>
          </a:xfrm>
        </p:spPr>
        <p:txBody>
          <a:bodyPr>
            <a:normAutofit fontScale="90000"/>
          </a:bodyPr>
          <a:lstStyle/>
          <a:p>
            <a:r>
              <a:rPr lang="it-IT" dirty="0" err="1"/>
              <a:t>Observation</a:t>
            </a:r>
            <a:r>
              <a:rPr lang="it-IT" dirty="0"/>
              <a:t> Resource</a:t>
            </a:r>
          </a:p>
        </p:txBody>
      </p:sp>
      <p:sp>
        <p:nvSpPr>
          <p:cNvPr id="5" name="Segnaposto contenuto 4">
            <a:extLst>
              <a:ext uri="{FF2B5EF4-FFF2-40B4-BE49-F238E27FC236}">
                <a16:creationId xmlns:a16="http://schemas.microsoft.com/office/drawing/2014/main" id="{FA90E75E-A3A7-798F-AB6E-2CF2AA12B90E}"/>
              </a:ext>
            </a:extLst>
          </p:cNvPr>
          <p:cNvSpPr>
            <a:spLocks noGrp="1"/>
          </p:cNvSpPr>
          <p:nvPr>
            <p:ph idx="1"/>
          </p:nvPr>
        </p:nvSpPr>
        <p:spPr>
          <a:xfrm>
            <a:off x="800110" y="762000"/>
            <a:ext cx="6858000" cy="5334000"/>
          </a:xfrm>
        </p:spPr>
        <p:txBody>
          <a:bodyPr>
            <a:normAutofit lnSpcReduction="10000"/>
          </a:bodyPr>
          <a:lstStyle/>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Resource ID</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err="1">
                <a:effectLst/>
                <a:ea typeface="Calibri" panose="020F0502020204030204" pitchFamily="34" charset="0"/>
                <a:cs typeface="Times New Roman" panose="02020603050405020304" pitchFamily="18" charset="0"/>
              </a:rPr>
              <a:t>Patient</a:t>
            </a:r>
            <a:r>
              <a:rPr lang="it-IT" sz="1800" b="1" kern="100" dirty="0">
                <a:effectLst/>
                <a:ea typeface="Calibri" panose="020F0502020204030204" pitchFamily="34" charset="0"/>
                <a:cs typeface="Times New Roman" panose="02020603050405020304" pitchFamily="18" charset="0"/>
              </a:rPr>
              <a:t> ID</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err="1">
                <a:effectLst/>
                <a:ea typeface="Calibri" panose="020F0502020204030204" pitchFamily="34" charset="0"/>
                <a:cs typeface="Times New Roman" panose="02020603050405020304" pitchFamily="18" charset="0"/>
              </a:rPr>
              <a:t>Encounter</a:t>
            </a:r>
            <a:r>
              <a:rPr lang="it-IT" sz="1800" b="1" kern="100" dirty="0">
                <a:effectLst/>
                <a:ea typeface="Calibri" panose="020F0502020204030204" pitchFamily="34" charset="0"/>
                <a:cs typeface="Times New Roman" panose="02020603050405020304" pitchFamily="18" charset="0"/>
              </a:rPr>
              <a:t> ID</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Date</a:t>
            </a:r>
          </a:p>
          <a:p>
            <a:pPr marL="342900" lvl="0" indent="-342900">
              <a:buFont typeface="Symbol" pitchFamily="2" charset="2"/>
              <a:buChar char=""/>
            </a:pPr>
            <a:r>
              <a:rPr lang="it-IT" sz="1800" b="1" kern="100" dirty="0" err="1">
                <a:effectLst/>
                <a:ea typeface="Calibri" panose="020F0502020204030204" pitchFamily="34" charset="0"/>
                <a:cs typeface="Times New Roman" panose="02020603050405020304" pitchFamily="18" charset="0"/>
              </a:rPr>
              <a:t>Category</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LOINC </a:t>
            </a:r>
            <a:r>
              <a:rPr lang="it-IT" sz="1800" b="1" kern="100" dirty="0" err="1">
                <a:effectLst/>
                <a:ea typeface="Calibri" panose="020F0502020204030204" pitchFamily="34" charset="0"/>
                <a:cs typeface="Times New Roman" panose="02020603050405020304" pitchFamily="18" charset="0"/>
              </a:rPr>
              <a:t>Description</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LOINC Code</a:t>
            </a: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Value</a:t>
            </a: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Unit of </a:t>
            </a:r>
            <a:r>
              <a:rPr lang="it-IT" sz="1800" b="1" kern="100" dirty="0" err="1">
                <a:effectLst/>
                <a:ea typeface="Calibri" panose="020F0502020204030204" pitchFamily="34" charset="0"/>
                <a:cs typeface="Times New Roman" panose="02020603050405020304" pitchFamily="18" charset="0"/>
              </a:rPr>
              <a:t>Measure</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Component 1 LOINC </a:t>
            </a:r>
            <a:r>
              <a:rPr lang="it-IT" sz="1800" b="1" kern="100" dirty="0" err="1">
                <a:effectLst/>
                <a:ea typeface="Calibri" panose="020F0502020204030204" pitchFamily="34" charset="0"/>
                <a:cs typeface="Times New Roman" panose="02020603050405020304" pitchFamily="18" charset="0"/>
              </a:rPr>
              <a:t>Description</a:t>
            </a:r>
            <a:r>
              <a:rPr lang="it-IT" sz="1800" b="1" kern="100" dirty="0">
                <a:effectLst/>
                <a:ea typeface="Calibri" panose="020F0502020204030204" pitchFamily="34" charset="0"/>
                <a:cs typeface="Times New Roman" panose="02020603050405020304" pitchFamily="18" charset="0"/>
              </a:rPr>
              <a:t>, Component 2 LOINC </a:t>
            </a:r>
            <a:r>
              <a:rPr lang="it-IT" sz="1800" b="1" kern="100" dirty="0" err="1">
                <a:effectLst/>
                <a:ea typeface="Calibri" panose="020F0502020204030204" pitchFamily="34" charset="0"/>
                <a:cs typeface="Times New Roman" panose="02020603050405020304" pitchFamily="18" charset="0"/>
              </a:rPr>
              <a:t>Description</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Component 1 Value, Component 2 Value</a:t>
            </a:r>
            <a:endParaRPr lang="it-IT" sz="1800" b="1" kern="100" dirty="0">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Component 1 Unit of </a:t>
            </a:r>
            <a:r>
              <a:rPr lang="it-IT" sz="1800" b="1" kern="100" dirty="0" err="1">
                <a:effectLst/>
                <a:ea typeface="Calibri" panose="020F0502020204030204" pitchFamily="34" charset="0"/>
                <a:cs typeface="Times New Roman" panose="02020603050405020304" pitchFamily="18" charset="0"/>
              </a:rPr>
              <a:t>Measure</a:t>
            </a:r>
            <a:r>
              <a:rPr lang="it-IT" sz="1800" b="1" kern="100" dirty="0">
                <a:effectLst/>
                <a:ea typeface="Calibri" panose="020F0502020204030204" pitchFamily="34" charset="0"/>
                <a:cs typeface="Times New Roman" panose="02020603050405020304" pitchFamily="18" charset="0"/>
              </a:rPr>
              <a:t>, Component 1 Unit of </a:t>
            </a:r>
            <a:r>
              <a:rPr lang="it-IT" sz="1800" b="1" kern="100" dirty="0" err="1">
                <a:effectLst/>
                <a:ea typeface="Calibri" panose="020F0502020204030204" pitchFamily="34" charset="0"/>
                <a:cs typeface="Times New Roman" panose="02020603050405020304" pitchFamily="18" charset="0"/>
              </a:rPr>
              <a:t>Measure</a:t>
            </a:r>
            <a:endParaRPr lang="it-IT" sz="1800" b="1" kern="100" dirty="0">
              <a:effectLst/>
              <a:ea typeface="Calibri" panose="020F0502020204030204" pitchFamily="34" charset="0"/>
              <a:cs typeface="Times New Roman" panose="02020603050405020304" pitchFamily="18" charset="0"/>
            </a:endParaRPr>
          </a:p>
          <a:p>
            <a:pPr marL="342900" lvl="0" indent="-342900">
              <a:buFont typeface="Symbol" pitchFamily="2" charset="2"/>
              <a:buChar char=""/>
            </a:pPr>
            <a:r>
              <a:rPr lang="it-IT" sz="1800" b="1" kern="100" dirty="0">
                <a:effectLst/>
                <a:ea typeface="Calibri" panose="020F0502020204030204" pitchFamily="34" charset="0"/>
                <a:cs typeface="Times New Roman" panose="02020603050405020304" pitchFamily="18" charset="0"/>
              </a:rPr>
              <a:t>Status Survey</a:t>
            </a:r>
          </a:p>
        </p:txBody>
      </p:sp>
      <p:sp>
        <p:nvSpPr>
          <p:cNvPr id="6" name="Segnaposto testo 5">
            <a:extLst>
              <a:ext uri="{FF2B5EF4-FFF2-40B4-BE49-F238E27FC236}">
                <a16:creationId xmlns:a16="http://schemas.microsoft.com/office/drawing/2014/main" id="{FECA1AF1-BE1D-2F59-CCC6-FA0ADB7DE896}"/>
              </a:ext>
            </a:extLst>
          </p:cNvPr>
          <p:cNvSpPr>
            <a:spLocks noGrp="1"/>
          </p:cNvSpPr>
          <p:nvPr>
            <p:ph type="body" sz="half" idx="2"/>
          </p:nvPr>
        </p:nvSpPr>
        <p:spPr>
          <a:xfrm>
            <a:off x="8458200" y="2683238"/>
            <a:ext cx="3161963" cy="3567369"/>
          </a:xfrm>
        </p:spPr>
        <p:txBody>
          <a:bodyPr>
            <a:normAutofit fontScale="85000" lnSpcReduction="10000"/>
          </a:bodyPr>
          <a:lstStyle/>
          <a:p>
            <a:r>
              <a:rPr lang="it-IT" dirty="0"/>
              <a:t>La risorsa </a:t>
            </a:r>
            <a:r>
              <a:rPr lang="it-IT" b="1" dirty="0" err="1"/>
              <a:t>Observation</a:t>
            </a:r>
            <a:r>
              <a:rPr lang="it-IT" dirty="0"/>
              <a:t> in FHIR è cruciale per registrare una vasta gamma di informazioni sulla salute di un individuo, come misurazioni, risultati di laboratorio, segni vitali e sintomi. Progettata per catturare dati in un singolo momento temporale, offre flessibilità gestendo valori eccezionali o nulli e supporta la connessione tra più osservazioni. Essenziale per una documentazione completa e dettagliata delle informazioni sanitarie.</a:t>
            </a:r>
          </a:p>
        </p:txBody>
      </p:sp>
    </p:spTree>
    <p:extLst>
      <p:ext uri="{BB962C8B-B14F-4D97-AF65-F5344CB8AC3E}">
        <p14:creationId xmlns:p14="http://schemas.microsoft.com/office/powerpoint/2010/main" val="3603459995"/>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122016"/>
          </a:xfrm>
        </p:spPr>
        <p:txBody>
          <a:bodyPr>
            <a:normAutofit/>
          </a:bodyPr>
          <a:lstStyle/>
          <a:p>
            <a:r>
              <a:rPr lang="it-IT" dirty="0"/>
              <a:t>Widget di trasformazione - 1</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681311" y="609600"/>
            <a:ext cx="6512538" cy="5641008"/>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44842"/>
            <a:ext cx="3161963" cy="4405766"/>
          </a:xfrm>
        </p:spPr>
        <p:txBody>
          <a:bodyPr>
            <a:normAutofit fontScale="92500" lnSpcReduction="20000"/>
          </a:bodyPr>
          <a:lstStyle/>
          <a:p>
            <a:r>
              <a:rPr lang="it-IT" sz="1800" dirty="0">
                <a:effectLst/>
                <a:ea typeface="Calibri" panose="020F0502020204030204" pitchFamily="34" charset="0"/>
              </a:rPr>
              <a:t>L’obiettivo del widget è ottenere una tabella che sia visualizzabile nel tool Orange</a:t>
            </a:r>
            <a:r>
              <a:rPr lang="it-IT" dirty="0">
                <a:effectLst/>
                <a:ea typeface="Calibri" panose="020F0502020204030204" pitchFamily="34" charset="0"/>
              </a:rPr>
              <a:t>:</a:t>
            </a:r>
          </a:p>
          <a:p>
            <a:pPr marL="285750" indent="-285750">
              <a:buFont typeface="Arial" panose="020B0604020202020204" pitchFamily="34" charset="0"/>
              <a:buChar char="•"/>
            </a:pPr>
            <a:r>
              <a:rPr lang="it-IT" dirty="0">
                <a:ea typeface="Calibri" panose="020F0502020204030204" pitchFamily="34" charset="0"/>
              </a:rPr>
              <a:t>L</a:t>
            </a:r>
            <a:r>
              <a:rPr lang="it-IT" sz="1800" dirty="0">
                <a:effectLst/>
                <a:ea typeface="Calibri" panose="020F0502020204030204" pitchFamily="34" charset="0"/>
              </a:rPr>
              <a:t>a classe </a:t>
            </a:r>
            <a:r>
              <a:rPr lang="it-IT" sz="1800" i="1" dirty="0" err="1">
                <a:effectLst/>
                <a:ea typeface="Calibri" panose="020F0502020204030204" pitchFamily="34" charset="0"/>
              </a:rPr>
              <a:t>OWWidget</a:t>
            </a:r>
            <a:r>
              <a:rPr lang="it-IT" sz="1800" dirty="0">
                <a:effectLst/>
                <a:ea typeface="Calibri" panose="020F0502020204030204" pitchFamily="34" charset="0"/>
              </a:rPr>
              <a:t> definisce il nome, la descrizione, l’entrata e l’uscita del widget. </a:t>
            </a:r>
          </a:p>
          <a:p>
            <a:pPr marL="285750" indent="-285750">
              <a:buFont typeface="Arial" panose="020B0604020202020204" pitchFamily="34" charset="0"/>
              <a:buChar char="•"/>
            </a:pPr>
            <a:r>
              <a:rPr lang="it-IT" sz="1800" dirty="0">
                <a:effectLst/>
                <a:ea typeface="Calibri" panose="020F0502020204030204" pitchFamily="34" charset="0"/>
              </a:rPr>
              <a:t>Nel metodo </a:t>
            </a:r>
            <a:r>
              <a:rPr lang="it-IT" sz="1800" i="1" dirty="0">
                <a:effectLst/>
                <a:ea typeface="Calibri" panose="020F0502020204030204" pitchFamily="34" charset="0"/>
              </a:rPr>
              <a:t>__</a:t>
            </a:r>
            <a:r>
              <a:rPr lang="it-IT" sz="1800" i="1" dirty="0" err="1">
                <a:effectLst/>
                <a:ea typeface="Calibri" panose="020F0502020204030204" pitchFamily="34" charset="0"/>
              </a:rPr>
              <a:t>init</a:t>
            </a:r>
            <a:r>
              <a:rPr lang="it-IT" sz="1800" i="1" dirty="0">
                <a:effectLst/>
                <a:ea typeface="Calibri" panose="020F0502020204030204" pitchFamily="34" charset="0"/>
              </a:rPr>
              <a:t>__</a:t>
            </a:r>
            <a:r>
              <a:rPr lang="it-IT" sz="1800" dirty="0">
                <a:effectLst/>
                <a:ea typeface="Calibri" panose="020F0502020204030204" pitchFamily="34" charset="0"/>
              </a:rPr>
              <a:t>, vengono inizializzate le liste relative ai valori da estrarre. In questa fase viene sviluppata anche l’interfaccia utente, che servirà per l’inserimento dell’URL del server FHIR. Di conseguenza è creato anche un pulsante che, quando premuto, chiamerà la funzione </a:t>
            </a:r>
            <a:r>
              <a:rPr lang="it-IT" sz="1800" i="1" dirty="0" err="1">
                <a:effectLst/>
                <a:ea typeface="Calibri" panose="020F0502020204030204" pitchFamily="34" charset="0"/>
              </a:rPr>
              <a:t>validate_api</a:t>
            </a:r>
            <a:r>
              <a:rPr lang="it-IT" sz="1800" dirty="0">
                <a:effectLst/>
                <a:ea typeface="Calibri" panose="020F0502020204030204" pitchFamily="34" charset="0"/>
              </a:rPr>
              <a:t>. </a:t>
            </a:r>
            <a:endParaRPr lang="it-IT" sz="1800" dirty="0">
              <a:ea typeface="Calibri" panose="020F0502020204030204" pitchFamily="34" charset="0"/>
            </a:endParaRPr>
          </a:p>
        </p:txBody>
      </p:sp>
    </p:spTree>
    <p:extLst>
      <p:ext uri="{BB962C8B-B14F-4D97-AF65-F5344CB8AC3E}">
        <p14:creationId xmlns:p14="http://schemas.microsoft.com/office/powerpoint/2010/main" val="1279769"/>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1"/>
            <a:ext cx="3161963" cy="1116477"/>
          </a:xfrm>
        </p:spPr>
        <p:txBody>
          <a:bodyPr>
            <a:normAutofit/>
          </a:bodyPr>
          <a:lstStyle/>
          <a:p>
            <a:r>
              <a:rPr lang="it-IT" dirty="0"/>
              <a:t>Widget di trasformazione - 2</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tretch/>
        </p:blipFill>
        <p:spPr>
          <a:xfrm>
            <a:off x="685800" y="1071377"/>
            <a:ext cx="6858000" cy="4410445"/>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88761"/>
            <a:ext cx="3161963" cy="4054839"/>
          </a:xfrm>
        </p:spPr>
        <p:txBody>
          <a:bodyPr>
            <a:normAutofit fontScale="85000" lnSpcReduction="20000"/>
          </a:bodyPr>
          <a:lstStyle/>
          <a:p>
            <a:pPr marL="285750" indent="-285750">
              <a:buFont typeface="Arial" panose="020B0604020202020204" pitchFamily="34" charset="0"/>
              <a:buChar char="•"/>
            </a:pPr>
            <a:r>
              <a:rPr lang="it-IT" sz="1800" dirty="0">
                <a:effectLst/>
                <a:ea typeface="Calibri" panose="020F0502020204030204" pitchFamily="34" charset="0"/>
              </a:rPr>
              <a:t>La funzione </a:t>
            </a:r>
            <a:r>
              <a:rPr lang="it-IT" sz="1800" i="1" dirty="0" err="1">
                <a:effectLst/>
                <a:ea typeface="Calibri" panose="020F0502020204030204" pitchFamily="34" charset="0"/>
              </a:rPr>
              <a:t>validate_api</a:t>
            </a:r>
            <a:r>
              <a:rPr lang="it-IT" sz="1800" dirty="0">
                <a:effectLst/>
                <a:ea typeface="Calibri" panose="020F0502020204030204" pitchFamily="34" charset="0"/>
              </a:rPr>
              <a:t> utilizza una </a:t>
            </a:r>
            <a:r>
              <a:rPr lang="it-IT" sz="1800" dirty="0" err="1">
                <a:effectLst/>
                <a:ea typeface="Calibri" panose="020F0502020204030204" pitchFamily="34" charset="0"/>
              </a:rPr>
              <a:t>regex</a:t>
            </a:r>
            <a:r>
              <a:rPr lang="it-IT" sz="1800" dirty="0">
                <a:effectLst/>
                <a:ea typeface="Calibri" panose="020F0502020204030204" pitchFamily="34" charset="0"/>
              </a:rPr>
              <a:t> per verificare se l’URL inserito è nel formato di un endpoint FHIR, quindi se è valido chiama la funzione </a:t>
            </a:r>
            <a:r>
              <a:rPr lang="it-IT" sz="1800" i="1" dirty="0" err="1">
                <a:effectLst/>
                <a:ea typeface="Calibri" panose="020F0502020204030204" pitchFamily="34" charset="0"/>
              </a:rPr>
              <a:t>make_request</a:t>
            </a:r>
            <a:r>
              <a:rPr lang="it-IT" sz="1800" dirty="0">
                <a:effectLst/>
                <a:ea typeface="Calibri" panose="020F0502020204030204" pitchFamily="34" charset="0"/>
              </a:rPr>
              <a:t>, altrimenti mostra un messaggio di errore</a:t>
            </a:r>
            <a:r>
              <a:rPr lang="it-IT" sz="1800" dirty="0">
                <a:ea typeface="Calibri" panose="020F0502020204030204" pitchFamily="34" charset="0"/>
              </a:rPr>
              <a:t>.</a:t>
            </a:r>
          </a:p>
          <a:p>
            <a:pPr marL="285750" indent="-285750">
              <a:buFont typeface="Arial" panose="020B0604020202020204" pitchFamily="34" charset="0"/>
              <a:buChar char="•"/>
            </a:pPr>
            <a:r>
              <a:rPr lang="it-IT" sz="1800" dirty="0">
                <a:effectLst/>
                <a:ea typeface="Calibri" panose="020F0502020204030204" pitchFamily="34" charset="0"/>
              </a:rPr>
              <a:t>La funzione </a:t>
            </a:r>
            <a:r>
              <a:rPr lang="it-IT" sz="1800" i="1" dirty="0" err="1">
                <a:effectLst/>
                <a:ea typeface="Calibri" panose="020F0502020204030204" pitchFamily="34" charset="0"/>
              </a:rPr>
              <a:t>make_request</a:t>
            </a:r>
            <a:r>
              <a:rPr lang="it-IT" i="1" dirty="0">
                <a:ea typeface="Calibri" panose="020F0502020204030204" pitchFamily="34" charset="0"/>
              </a:rPr>
              <a:t> </a:t>
            </a:r>
            <a:r>
              <a:rPr lang="it-IT" sz="1800" dirty="0">
                <a:effectLst/>
                <a:ea typeface="Calibri" panose="020F0502020204030204" pitchFamily="34" charset="0"/>
              </a:rPr>
              <a:t>esegue una richiesta GET all’URL del server FHIR. In caso positivo, la richiesta viene trasformata in JSON per far si che possa essere chiamata la funzione </a:t>
            </a:r>
            <a:r>
              <a:rPr lang="it-IT" sz="1800" i="1" dirty="0" err="1">
                <a:effectLst/>
                <a:ea typeface="Calibri" panose="020F0502020204030204" pitchFamily="34" charset="0"/>
              </a:rPr>
              <a:t>extract_ObservationRequest</a:t>
            </a:r>
            <a:r>
              <a:rPr lang="it-IT" sz="1800" dirty="0">
                <a:effectLst/>
                <a:ea typeface="Calibri" panose="020F0502020204030204" pitchFamily="34" charset="0"/>
              </a:rPr>
              <a:t> per estrarre la risorsa e </a:t>
            </a:r>
            <a:r>
              <a:rPr lang="it-IT" sz="1800" i="1" dirty="0" err="1">
                <a:effectLst/>
                <a:ea typeface="Calibri" panose="020F0502020204030204" pitchFamily="34" charset="0"/>
              </a:rPr>
              <a:t>flatten_dict</a:t>
            </a:r>
            <a:r>
              <a:rPr lang="it-IT" sz="1800" i="1" dirty="0">
                <a:effectLst/>
                <a:ea typeface="Calibri" panose="020F0502020204030204" pitchFamily="34" charset="0"/>
              </a:rPr>
              <a:t> </a:t>
            </a:r>
            <a:r>
              <a:rPr lang="it-IT" sz="1800" dirty="0">
                <a:effectLst/>
                <a:ea typeface="Calibri" panose="020F0502020204030204" pitchFamily="34" charset="0"/>
              </a:rPr>
              <a:t>per appiattire i dati JSON. Quindi viene creata la tabella. </a:t>
            </a:r>
            <a:endParaRPr lang="it-IT" sz="1800" dirty="0">
              <a:ea typeface="Calibri" panose="020F0502020204030204" pitchFamily="34" charset="0"/>
            </a:endParaRPr>
          </a:p>
        </p:txBody>
      </p:sp>
    </p:spTree>
    <p:extLst>
      <p:ext uri="{BB962C8B-B14F-4D97-AF65-F5344CB8AC3E}">
        <p14:creationId xmlns:p14="http://schemas.microsoft.com/office/powerpoint/2010/main" val="1130127773"/>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1"/>
            <a:ext cx="3161963" cy="1116477"/>
          </a:xfrm>
        </p:spPr>
        <p:txBody>
          <a:bodyPr>
            <a:normAutofit/>
          </a:bodyPr>
          <a:lstStyle/>
          <a:p>
            <a:r>
              <a:rPr lang="it-IT" dirty="0"/>
              <a:t>Widget di trasformazione - 3</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310324" y="1071377"/>
            <a:ext cx="7576039" cy="4872223"/>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88761"/>
            <a:ext cx="3161963" cy="4054839"/>
          </a:xfrm>
        </p:spPr>
        <p:txBody>
          <a:bodyPr>
            <a:normAutofit/>
          </a:bodyPr>
          <a:lstStyle/>
          <a:p>
            <a:pPr marL="285750" indent="-285750">
              <a:buFont typeface="Arial" panose="020B0604020202020204" pitchFamily="34" charset="0"/>
              <a:buChar char="•"/>
            </a:pPr>
            <a:r>
              <a:rPr lang="it-IT" sz="1800" dirty="0">
                <a:effectLst/>
                <a:ea typeface="Calibri" panose="020F0502020204030204" pitchFamily="34" charset="0"/>
              </a:rPr>
              <a:t>La funzione </a:t>
            </a:r>
            <a:r>
              <a:rPr lang="it-IT" sz="1800" i="1" dirty="0" err="1">
                <a:effectLst/>
                <a:ea typeface="Calibri" panose="020F0502020204030204" pitchFamily="34" charset="0"/>
              </a:rPr>
              <a:t>extract_ObservationReques</a:t>
            </a:r>
            <a:r>
              <a:rPr lang="it-IT" i="1" dirty="0" err="1">
                <a:ea typeface="Calibri" panose="020F0502020204030204" pitchFamily="34" charset="0"/>
              </a:rPr>
              <a:t>t</a:t>
            </a:r>
            <a:r>
              <a:rPr lang="it-IT" sz="1800" dirty="0">
                <a:effectLst/>
                <a:ea typeface="Calibri" panose="020F0502020204030204" pitchFamily="34" charset="0"/>
              </a:rPr>
              <a:t> estrae informazioni sia da un percorso del file JSON che </a:t>
            </a:r>
            <a:r>
              <a:rPr lang="it-IT" dirty="0">
                <a:ea typeface="Calibri" panose="020F0502020204030204" pitchFamily="34" charset="0"/>
              </a:rPr>
              <a:t>da una richiesta API</a:t>
            </a:r>
            <a:r>
              <a:rPr lang="it-IT" sz="1800" dirty="0">
                <a:effectLst/>
                <a:ea typeface="Calibri" panose="020F0502020204030204" pitchFamily="34" charset="0"/>
              </a:rPr>
              <a:t>. </a:t>
            </a:r>
          </a:p>
          <a:p>
            <a:pPr marL="285750" indent="-285750">
              <a:buFont typeface="Arial" panose="020B0604020202020204" pitchFamily="34" charset="0"/>
              <a:buChar char="•"/>
            </a:pPr>
            <a:r>
              <a:rPr lang="it-IT" sz="1800" dirty="0">
                <a:effectLst/>
                <a:ea typeface="Calibri" panose="020F0502020204030204" pitchFamily="34" charset="0"/>
              </a:rPr>
              <a:t>La funzione </a:t>
            </a:r>
            <a:r>
              <a:rPr lang="it-IT" sz="1800" b="1" i="1" dirty="0" err="1">
                <a:effectLst/>
                <a:ea typeface="Calibri" panose="020F0502020204030204" pitchFamily="34" charset="0"/>
              </a:rPr>
              <a:t>flatten_dict</a:t>
            </a:r>
            <a:r>
              <a:rPr lang="it-IT" sz="1800" i="1" dirty="0">
                <a:effectLst/>
                <a:ea typeface="Calibri" panose="020F0502020204030204" pitchFamily="34" charset="0"/>
              </a:rPr>
              <a:t> </a:t>
            </a:r>
            <a:r>
              <a:rPr lang="it-IT" sz="1800" dirty="0">
                <a:effectLst/>
                <a:ea typeface="Calibri" panose="020F0502020204030204" pitchFamily="34" charset="0"/>
              </a:rPr>
              <a:t>è progettata per appiattire la struttura </a:t>
            </a:r>
            <a:r>
              <a:rPr lang="it-IT" dirty="0">
                <a:ea typeface="Calibri" panose="020F0502020204030204" pitchFamily="34" charset="0"/>
              </a:rPr>
              <a:t>complessa file </a:t>
            </a:r>
            <a:r>
              <a:rPr lang="it-IT" sz="1800" dirty="0">
                <a:effectLst/>
                <a:ea typeface="Calibri" panose="020F0502020204030204" pitchFamily="34" charset="0"/>
              </a:rPr>
              <a:t>in una struttura a chiave/valore piatta</a:t>
            </a:r>
            <a:r>
              <a:rPr lang="it-IT" sz="1800" dirty="0">
                <a:ea typeface="Calibri" panose="020F0502020204030204" pitchFamily="34" charset="0"/>
              </a:rPr>
              <a:t>.</a:t>
            </a:r>
          </a:p>
        </p:txBody>
      </p:sp>
    </p:spTree>
    <p:extLst>
      <p:ext uri="{BB962C8B-B14F-4D97-AF65-F5344CB8AC3E}">
        <p14:creationId xmlns:p14="http://schemas.microsoft.com/office/powerpoint/2010/main" val="4229117333"/>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1"/>
            <a:ext cx="3161963" cy="1116477"/>
          </a:xfrm>
        </p:spPr>
        <p:txBody>
          <a:bodyPr>
            <a:normAutofit/>
          </a:bodyPr>
          <a:lstStyle/>
          <a:p>
            <a:r>
              <a:rPr lang="it-IT" dirty="0"/>
              <a:t>Widget di trasformazione - 4</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310324" y="1071377"/>
            <a:ext cx="7576039" cy="4872223"/>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88761"/>
            <a:ext cx="3161963" cy="4054839"/>
          </a:xfrm>
        </p:spPr>
        <p:txBody>
          <a:bodyPr>
            <a:normAutofit/>
          </a:bodyPr>
          <a:lstStyle/>
          <a:p>
            <a:pPr marL="285750" indent="-285750">
              <a:buFont typeface="Arial" panose="020B0604020202020204" pitchFamily="34" charset="0"/>
              <a:buChar char="•"/>
            </a:pPr>
            <a:r>
              <a:rPr lang="it-IT" sz="1800" dirty="0">
                <a:ea typeface="Calibri" panose="020F0502020204030204" pitchFamily="34" charset="0"/>
              </a:rPr>
              <a:t>L</a:t>
            </a:r>
            <a:r>
              <a:rPr lang="it-IT" sz="1800" kern="100" dirty="0">
                <a:effectLst/>
                <a:ea typeface="Calibri" panose="020F0502020204030204" pitchFamily="34" charset="0"/>
                <a:cs typeface="Times New Roman" panose="02020603050405020304" pitchFamily="18" charset="0"/>
              </a:rPr>
              <a:t>a funzione </a:t>
            </a:r>
            <a:r>
              <a:rPr lang="it-IT" sz="1800" i="1" kern="100" dirty="0" err="1">
                <a:effectLst/>
                <a:ea typeface="Calibri" panose="020F0502020204030204" pitchFamily="34" charset="0"/>
                <a:cs typeface="Times New Roman" panose="02020603050405020304" pitchFamily="18" charset="0"/>
              </a:rPr>
              <a:t>make_domain</a:t>
            </a:r>
            <a:r>
              <a:rPr lang="it-IT" sz="1800" i="1" kern="100" dirty="0">
                <a:effectLst/>
                <a:ea typeface="Calibri" panose="020F0502020204030204" pitchFamily="34" charset="0"/>
                <a:cs typeface="Times New Roman" panose="02020603050405020304" pitchFamily="18" charset="0"/>
              </a:rPr>
              <a:t> </a:t>
            </a:r>
            <a:r>
              <a:rPr lang="it-IT" sz="1800" kern="100" dirty="0">
                <a:effectLst/>
                <a:ea typeface="Calibri" panose="020F0502020204030204" pitchFamily="34" charset="0"/>
                <a:cs typeface="Times New Roman" panose="02020603050405020304" pitchFamily="18" charset="0"/>
              </a:rPr>
              <a:t>costruisce un dominio Orange che definisce i tipi di variabili e i loro nomi in base alle liste </a:t>
            </a:r>
            <a:r>
              <a:rPr lang="it-IT" sz="1800" i="1" kern="100" dirty="0" err="1">
                <a:effectLst/>
                <a:ea typeface="Calibri" panose="020F0502020204030204" pitchFamily="34" charset="0"/>
                <a:cs typeface="Times New Roman" panose="02020603050405020304" pitchFamily="18" charset="0"/>
              </a:rPr>
              <a:t>self.string_variables</a:t>
            </a:r>
            <a:r>
              <a:rPr lang="it-IT" sz="1800" i="1" kern="100" dirty="0">
                <a:effectLst/>
                <a:ea typeface="Calibri" panose="020F0502020204030204" pitchFamily="34" charset="0"/>
                <a:cs typeface="Times New Roman" panose="02020603050405020304" pitchFamily="18" charset="0"/>
              </a:rPr>
              <a:t>, </a:t>
            </a:r>
            <a:r>
              <a:rPr lang="it-IT" sz="1800" i="1" kern="100" dirty="0" err="1">
                <a:effectLst/>
                <a:ea typeface="Calibri" panose="020F0502020204030204" pitchFamily="34" charset="0"/>
                <a:cs typeface="Times New Roman" panose="02020603050405020304" pitchFamily="18" charset="0"/>
              </a:rPr>
              <a:t>self.numeric_variables</a:t>
            </a:r>
            <a:r>
              <a:rPr lang="it-IT" sz="1800" i="1" kern="100" dirty="0">
                <a:effectLst/>
                <a:ea typeface="Calibri" panose="020F0502020204030204" pitchFamily="34" charset="0"/>
                <a:cs typeface="Times New Roman" panose="02020603050405020304" pitchFamily="18" charset="0"/>
              </a:rPr>
              <a:t>, </a:t>
            </a:r>
            <a:r>
              <a:rPr lang="it-IT" sz="1800" i="1" kern="100" dirty="0" err="1">
                <a:effectLst/>
                <a:ea typeface="Calibri" panose="020F0502020204030204" pitchFamily="34" charset="0"/>
                <a:cs typeface="Times New Roman" panose="02020603050405020304" pitchFamily="18" charset="0"/>
              </a:rPr>
              <a:t>self.cat_variables</a:t>
            </a:r>
            <a:r>
              <a:rPr lang="it-IT" sz="1800" i="1" kern="100" dirty="0">
                <a:effectLst/>
                <a:ea typeface="Calibri" panose="020F0502020204030204" pitchFamily="34" charset="0"/>
                <a:cs typeface="Times New Roman" panose="02020603050405020304" pitchFamily="18" charset="0"/>
              </a:rPr>
              <a:t>.</a:t>
            </a:r>
            <a:r>
              <a:rPr lang="it-IT" sz="1800" kern="100" dirty="0">
                <a:effectLst/>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it-IT" kern="100" dirty="0">
                <a:ea typeface="Calibri" panose="020F0502020204030204" pitchFamily="34" charset="0"/>
                <a:cs typeface="Times New Roman" panose="02020603050405020304" pitchFamily="18" charset="0"/>
              </a:rPr>
              <a:t>La funzione </a:t>
            </a:r>
            <a:r>
              <a:rPr lang="it-IT" i="1" kern="100" dirty="0" err="1">
                <a:ea typeface="Calibri" panose="020F0502020204030204" pitchFamily="34" charset="0"/>
                <a:cs typeface="Times New Roman" panose="02020603050405020304" pitchFamily="18" charset="0"/>
              </a:rPr>
              <a:t>make_cat_variables</a:t>
            </a:r>
            <a:r>
              <a:rPr lang="it-IT" i="1" kern="100" dirty="0">
                <a:ea typeface="Calibri" panose="020F0502020204030204" pitchFamily="34" charset="0"/>
                <a:cs typeface="Times New Roman" panose="02020603050405020304" pitchFamily="18" charset="0"/>
              </a:rPr>
              <a:t> </a:t>
            </a:r>
            <a:r>
              <a:rPr lang="it-IT" kern="100" dirty="0">
                <a:ea typeface="Calibri" panose="020F0502020204030204" pitchFamily="34" charset="0"/>
                <a:cs typeface="Times New Roman" panose="02020603050405020304" pitchFamily="18" charset="0"/>
              </a:rPr>
              <a:t>è specifica per la creazione delle variabili categoriche del dominio.</a:t>
            </a:r>
            <a:endParaRPr lang="it-IT" sz="1800" dirty="0">
              <a:ea typeface="Calibri" panose="020F0502020204030204" pitchFamily="34" charset="0"/>
            </a:endParaRPr>
          </a:p>
        </p:txBody>
      </p:sp>
    </p:spTree>
    <p:extLst>
      <p:ext uri="{BB962C8B-B14F-4D97-AF65-F5344CB8AC3E}">
        <p14:creationId xmlns:p14="http://schemas.microsoft.com/office/powerpoint/2010/main" val="547692807"/>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1"/>
            <a:ext cx="3161963" cy="1116477"/>
          </a:xfrm>
        </p:spPr>
        <p:txBody>
          <a:bodyPr>
            <a:normAutofit/>
          </a:bodyPr>
          <a:lstStyle/>
          <a:p>
            <a:r>
              <a:rPr lang="it-IT" dirty="0"/>
              <a:t>Widget di trasformazione - 5</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310324" y="1071377"/>
            <a:ext cx="7576039" cy="4872223"/>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2331249"/>
            <a:ext cx="3161963" cy="3612351"/>
          </a:xfrm>
        </p:spPr>
        <p:txBody>
          <a:bodyPr>
            <a:normAutofit/>
          </a:bodyPr>
          <a:lstStyle/>
          <a:p>
            <a:pPr marL="285750" indent="-285750">
              <a:buFont typeface="Arial" panose="020B0604020202020204" pitchFamily="34" charset="0"/>
              <a:buChar char="•"/>
            </a:pPr>
            <a:r>
              <a:rPr lang="it-IT" sz="1800" dirty="0">
                <a:ea typeface="Calibri" panose="020F0502020204030204" pitchFamily="34" charset="0"/>
              </a:rPr>
              <a:t>L</a:t>
            </a:r>
            <a:r>
              <a:rPr lang="it-IT" sz="1800" kern="100" dirty="0">
                <a:effectLst/>
                <a:ea typeface="Calibri" panose="020F0502020204030204" pitchFamily="34" charset="0"/>
                <a:cs typeface="Times New Roman" panose="02020603050405020304" pitchFamily="18" charset="0"/>
              </a:rPr>
              <a:t>a funzione </a:t>
            </a:r>
            <a:r>
              <a:rPr lang="it-IT" sz="1800" i="1" kern="100" dirty="0" err="1">
                <a:effectLst/>
                <a:ea typeface="Calibri" panose="020F0502020204030204" pitchFamily="34" charset="0"/>
                <a:cs typeface="Times New Roman" panose="02020603050405020304" pitchFamily="18" charset="0"/>
              </a:rPr>
              <a:t>create_table</a:t>
            </a:r>
            <a:r>
              <a:rPr lang="it-IT" sz="1800" i="1" kern="100" dirty="0">
                <a:effectLst/>
                <a:ea typeface="Calibri" panose="020F0502020204030204" pitchFamily="34" charset="0"/>
                <a:cs typeface="Times New Roman" panose="02020603050405020304" pitchFamily="18" charset="0"/>
              </a:rPr>
              <a:t> </a:t>
            </a:r>
            <a:r>
              <a:rPr lang="it-IT" sz="1800" kern="100" dirty="0">
                <a:effectLst/>
                <a:ea typeface="Calibri" panose="020F0502020204030204" pitchFamily="34" charset="0"/>
                <a:cs typeface="Times New Roman" panose="02020603050405020304" pitchFamily="18" charset="0"/>
              </a:rPr>
              <a:t>crea la struttura della tabella a partire dal dominio</a:t>
            </a:r>
            <a:r>
              <a:rPr lang="it-IT" b="1" kern="100" dirty="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endParaRPr lang="it-IT" sz="1800" b="1" kern="100" dirty="0">
              <a:effectLst/>
              <a:ea typeface="Calibri" panose="020F0502020204030204" pitchFamily="34" charset="0"/>
              <a:cs typeface="Times New Roman" panose="02020603050405020304" pitchFamily="18" charset="0"/>
            </a:endParaRPr>
          </a:p>
          <a:p>
            <a:endParaRPr lang="it-IT" sz="1800" kern="1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it-IT" kern="100" dirty="0">
                <a:ea typeface="Calibri" panose="020F0502020204030204" pitchFamily="34" charset="0"/>
                <a:cs typeface="Times New Roman" panose="02020603050405020304" pitchFamily="18" charset="0"/>
              </a:rPr>
              <a:t>Le funzioni </a:t>
            </a:r>
            <a:r>
              <a:rPr lang="it-IT" i="1" kern="100" dirty="0" err="1">
                <a:ea typeface="Calibri" panose="020F0502020204030204" pitchFamily="34" charset="0"/>
                <a:cs typeface="Times New Roman" panose="02020603050405020304" pitchFamily="18" charset="0"/>
              </a:rPr>
              <a:t>remove_uuid_prefix</a:t>
            </a:r>
            <a:r>
              <a:rPr lang="it-IT" i="1" kern="100" dirty="0">
                <a:ea typeface="Calibri" panose="020F0502020204030204" pitchFamily="34" charset="0"/>
                <a:cs typeface="Times New Roman" panose="02020603050405020304" pitchFamily="18" charset="0"/>
              </a:rPr>
              <a:t> </a:t>
            </a:r>
            <a:r>
              <a:rPr lang="it-IT" kern="100" dirty="0">
                <a:ea typeface="Calibri" panose="020F0502020204030204" pitchFamily="34" charset="0"/>
                <a:cs typeface="Times New Roman" panose="02020603050405020304" pitchFamily="18" charset="0"/>
              </a:rPr>
              <a:t>e </a:t>
            </a:r>
            <a:r>
              <a:rPr lang="it-IT" i="1" kern="100" dirty="0" err="1">
                <a:ea typeface="Calibri" panose="020F0502020204030204" pitchFamily="34" charset="0"/>
                <a:cs typeface="Times New Roman" panose="02020603050405020304" pitchFamily="18" charset="0"/>
              </a:rPr>
              <a:t>modify_table_values</a:t>
            </a:r>
            <a:r>
              <a:rPr lang="it-IT" kern="100" dirty="0">
                <a:ea typeface="Calibri" panose="020F0502020204030204" pitchFamily="34" charset="0"/>
                <a:cs typeface="Times New Roman" panose="02020603050405020304" pitchFamily="18" charset="0"/>
              </a:rPr>
              <a:t> modellano i valori della tabella.</a:t>
            </a:r>
            <a:endParaRPr lang="it-IT" sz="1800" dirty="0">
              <a:ea typeface="Calibri" panose="020F0502020204030204" pitchFamily="34" charset="0"/>
            </a:endParaRPr>
          </a:p>
        </p:txBody>
      </p:sp>
    </p:spTree>
    <p:extLst>
      <p:ext uri="{BB962C8B-B14F-4D97-AF65-F5344CB8AC3E}">
        <p14:creationId xmlns:p14="http://schemas.microsoft.com/office/powerpoint/2010/main" val="420542857"/>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1"/>
            <a:ext cx="3161963" cy="1116477"/>
          </a:xfrm>
        </p:spPr>
        <p:txBody>
          <a:bodyPr>
            <a:normAutofit/>
          </a:bodyPr>
          <a:lstStyle/>
          <a:p>
            <a:r>
              <a:rPr lang="it-IT" dirty="0"/>
              <a:t>Widget di trasformazione - 6</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310324" y="1071377"/>
            <a:ext cx="7576039" cy="4872223"/>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88761"/>
            <a:ext cx="3161963" cy="4054839"/>
          </a:xfrm>
        </p:spPr>
        <p:txBody>
          <a:bodyPr>
            <a:normAutofit fontScale="92500" lnSpcReduction="20000"/>
          </a:bodyPr>
          <a:lstStyle/>
          <a:p>
            <a:pPr marL="285750" indent="-285750">
              <a:buFont typeface="Arial" panose="020B0604020202020204" pitchFamily="34" charset="0"/>
              <a:buChar char="•"/>
            </a:pPr>
            <a:r>
              <a:rPr lang="it-IT" sz="1800" dirty="0">
                <a:effectLst/>
                <a:ea typeface="Calibri" panose="020F0502020204030204" pitchFamily="34" charset="0"/>
              </a:rPr>
              <a:t>La funzione </a:t>
            </a:r>
            <a:r>
              <a:rPr lang="it-IT" sz="1800" i="1" dirty="0" err="1">
                <a:effectLst/>
                <a:ea typeface="Calibri" panose="020F0502020204030204" pitchFamily="34" charset="0"/>
              </a:rPr>
              <a:t>modify_column_names</a:t>
            </a:r>
            <a:r>
              <a:rPr lang="it-IT" sz="1800" i="1" dirty="0">
                <a:effectLst/>
                <a:ea typeface="Calibri" panose="020F0502020204030204" pitchFamily="34" charset="0"/>
              </a:rPr>
              <a:t> </a:t>
            </a:r>
            <a:r>
              <a:rPr lang="it-IT" sz="1800" dirty="0">
                <a:effectLst/>
                <a:ea typeface="Calibri" panose="020F0502020204030204" pitchFamily="34" charset="0"/>
              </a:rPr>
              <a:t>modifica i nomi delle colonne della tabella Orange utilizzando un mapping predefinito.</a:t>
            </a:r>
            <a:r>
              <a:rPr lang="it-IT" dirty="0">
                <a:effectLst/>
              </a:rPr>
              <a:t> </a:t>
            </a:r>
          </a:p>
          <a:p>
            <a:pPr marL="285750" indent="-285750">
              <a:buFont typeface="Arial" panose="020B0604020202020204" pitchFamily="34" charset="0"/>
              <a:buChar char="•"/>
            </a:pPr>
            <a:r>
              <a:rPr lang="it-IT" kern="100" dirty="0">
                <a:ea typeface="Calibri" panose="020F0502020204030204" pitchFamily="34" charset="0"/>
                <a:cs typeface="Times New Roman" panose="02020603050405020304" pitchFamily="18" charset="0"/>
              </a:rPr>
              <a:t>Il </a:t>
            </a:r>
            <a:r>
              <a:rPr lang="it-IT" sz="1800" kern="100" dirty="0">
                <a:effectLst/>
                <a:ea typeface="Calibri" panose="020F0502020204030204" pitchFamily="34" charset="0"/>
                <a:cs typeface="Times New Roman" panose="02020603050405020304" pitchFamily="18" charset="0"/>
              </a:rPr>
              <a:t>decorator </a:t>
            </a:r>
            <a:r>
              <a:rPr lang="it-IT" sz="1800" i="1" kern="100" dirty="0">
                <a:effectLst/>
                <a:ea typeface="Calibri" panose="020F0502020204030204" pitchFamily="34" charset="0"/>
                <a:cs typeface="Times New Roman" panose="02020603050405020304" pitchFamily="18" charset="0"/>
              </a:rPr>
              <a:t>@</a:t>
            </a:r>
            <a:r>
              <a:rPr lang="it-IT" sz="1800" i="1" kern="100" dirty="0" err="1">
                <a:effectLst/>
                <a:ea typeface="Calibri" panose="020F0502020204030204" pitchFamily="34" charset="0"/>
                <a:cs typeface="Times New Roman" panose="02020603050405020304" pitchFamily="18" charset="0"/>
              </a:rPr>
              <a:t>Inputs.list_of_paths</a:t>
            </a:r>
            <a:r>
              <a:rPr lang="it-IT" i="1" kern="100" dirty="0">
                <a:ea typeface="Calibri" panose="020F0502020204030204" pitchFamily="34" charset="0"/>
                <a:cs typeface="Times New Roman" panose="02020603050405020304" pitchFamily="18" charset="0"/>
              </a:rPr>
              <a:t> </a:t>
            </a:r>
            <a:r>
              <a:rPr lang="it-IT" kern="100" dirty="0">
                <a:ea typeface="Calibri" panose="020F0502020204030204" pitchFamily="34" charset="0"/>
                <a:cs typeface="Times New Roman" panose="02020603050405020304" pitchFamily="18" charset="0"/>
              </a:rPr>
              <a:t>garantisce</a:t>
            </a:r>
            <a:r>
              <a:rPr lang="it-IT" sz="1800" kern="100" dirty="0">
                <a:effectLst/>
                <a:ea typeface="Calibri" panose="020F0502020204030204" pitchFamily="34" charset="0"/>
                <a:cs typeface="Times New Roman" panose="02020603050405020304" pitchFamily="18" charset="0"/>
              </a:rPr>
              <a:t> che la funzione </a:t>
            </a:r>
            <a:r>
              <a:rPr lang="it-IT" sz="1800" i="1" kern="100" dirty="0" err="1">
                <a:effectLst/>
                <a:ea typeface="Calibri" panose="020F0502020204030204" pitchFamily="34" charset="0"/>
                <a:cs typeface="Times New Roman" panose="02020603050405020304" pitchFamily="18" charset="0"/>
              </a:rPr>
              <a:t>set_input</a:t>
            </a:r>
            <a:r>
              <a:rPr lang="it-IT" sz="1800" i="1" kern="100" dirty="0">
                <a:effectLst/>
                <a:ea typeface="Calibri" panose="020F0502020204030204" pitchFamily="34" charset="0"/>
                <a:cs typeface="Times New Roman" panose="02020603050405020304" pitchFamily="18" charset="0"/>
              </a:rPr>
              <a:t> </a:t>
            </a:r>
            <a:r>
              <a:rPr lang="it-IT" sz="1800" kern="100" dirty="0">
                <a:effectLst/>
                <a:ea typeface="Calibri" panose="020F0502020204030204" pitchFamily="34" charset="0"/>
                <a:cs typeface="Times New Roman" panose="02020603050405020304" pitchFamily="18" charset="0"/>
              </a:rPr>
              <a:t>venga chiamata con </a:t>
            </a:r>
            <a:r>
              <a:rPr lang="it-IT" kern="100" dirty="0">
                <a:ea typeface="Calibri" panose="020F0502020204030204" pitchFamily="34" charset="0"/>
                <a:cs typeface="Times New Roman" panose="02020603050405020304" pitchFamily="18" charset="0"/>
              </a:rPr>
              <a:t>il valore </a:t>
            </a:r>
            <a:r>
              <a:rPr lang="it-IT" i="1" kern="100" dirty="0" err="1">
                <a:ea typeface="Calibri" panose="020F0502020204030204" pitchFamily="34" charset="0"/>
                <a:cs typeface="Times New Roman" panose="02020603050405020304" pitchFamily="18" charset="0"/>
              </a:rPr>
              <a:t>list_of_paths</a:t>
            </a:r>
            <a:r>
              <a:rPr lang="it-IT" sz="1800" kern="100" dirty="0">
                <a:effectLst/>
                <a:ea typeface="Calibri" panose="020F0502020204030204" pitchFamily="34" charset="0"/>
                <a:cs typeface="Times New Roman" panose="02020603050405020304" pitchFamily="18" charset="0"/>
              </a:rPr>
              <a:t>. La funzione </a:t>
            </a:r>
            <a:r>
              <a:rPr lang="it-IT" sz="1800" i="1" kern="100" dirty="0" err="1">
                <a:effectLst/>
                <a:ea typeface="Calibri" panose="020F0502020204030204" pitchFamily="34" charset="0"/>
                <a:cs typeface="Times New Roman" panose="02020603050405020304" pitchFamily="18" charset="0"/>
              </a:rPr>
              <a:t>set_input</a:t>
            </a:r>
            <a:r>
              <a:rPr lang="it-IT" sz="1800" i="1" kern="100" dirty="0">
                <a:effectLst/>
                <a:ea typeface="Calibri" panose="020F0502020204030204" pitchFamily="34" charset="0"/>
                <a:cs typeface="Times New Roman" panose="02020603050405020304" pitchFamily="18" charset="0"/>
              </a:rPr>
              <a:t> </a:t>
            </a:r>
            <a:r>
              <a:rPr lang="it-IT" sz="1800" kern="100" dirty="0">
                <a:effectLst/>
                <a:ea typeface="Calibri" panose="020F0502020204030204" pitchFamily="34" charset="0"/>
                <a:cs typeface="Times New Roman" panose="02020603050405020304" pitchFamily="18" charset="0"/>
              </a:rPr>
              <a:t>estrae i dati dalle richieste di osservazione nei file JSON specificati, li appiattisce e li elabora per creare e inviare la tabella elaborata attraverso l'uscita </a:t>
            </a:r>
            <a:r>
              <a:rPr lang="it-IT" sz="1800" i="1" kern="100" dirty="0" err="1">
                <a:effectLst/>
                <a:ea typeface="Calibri" panose="020F0502020204030204" pitchFamily="34" charset="0"/>
                <a:cs typeface="Times New Roman" panose="02020603050405020304" pitchFamily="18" charset="0"/>
              </a:rPr>
              <a:t>processed_table</a:t>
            </a:r>
            <a:endParaRPr lang="it-IT" sz="1800" i="1" kern="100" dirty="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endParaRPr lang="it-IT" sz="1800"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135117460"/>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B795FE-15BF-461D-9F54-2A2BAF81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it-IT"/>
          </a:p>
        </p:txBody>
      </p:sp>
      <p:sp>
        <p:nvSpPr>
          <p:cNvPr id="27" name="Rectangle 26">
            <a:extLst>
              <a:ext uri="{FF2B5EF4-FFF2-40B4-BE49-F238E27FC236}">
                <a16:creationId xmlns:a16="http://schemas.microsoft.com/office/drawing/2014/main" id="{CB260B1E-F9C9-4E2E-8361-8E735E296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it-IT"/>
          </a:p>
        </p:txBody>
      </p:sp>
      <p:sp useBgFill="1">
        <p:nvSpPr>
          <p:cNvPr id="29" name="Rectangle 2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1066800" y="642594"/>
            <a:ext cx="10490200" cy="1371600"/>
          </a:xfrm>
        </p:spPr>
        <p:txBody>
          <a:bodyPr vert="horz" lIns="91440" tIns="45720" rIns="91440" bIns="45720" rtlCol="0" anchor="ctr">
            <a:normAutofit fontScale="90000"/>
          </a:bodyPr>
          <a:lstStyle/>
          <a:p>
            <a:r>
              <a:rPr lang="en-US" sz="4400" spc="0" dirty="0" err="1"/>
              <a:t>Analisi</a:t>
            </a:r>
            <a:r>
              <a:rPr lang="en-US" sz="4400" spc="0" dirty="0"/>
              <a:t> </a:t>
            </a:r>
            <a:r>
              <a:rPr lang="en-US" sz="4400" spc="0" dirty="0" err="1"/>
              <a:t>descrittiva</a:t>
            </a:r>
            <a:r>
              <a:rPr lang="en-US" sz="4400" spc="0" dirty="0"/>
              <a:t> </a:t>
            </a:r>
            <a:r>
              <a:rPr lang="en-US" sz="4400" spc="0" dirty="0" err="1"/>
              <a:t>su</a:t>
            </a:r>
            <a:r>
              <a:rPr lang="en-US" sz="4400" spc="0" dirty="0"/>
              <a:t> Patient Resource</a:t>
            </a:r>
            <a:br>
              <a:rPr lang="en-US" sz="4400" spc="0" dirty="0"/>
            </a:br>
            <a:br>
              <a:rPr lang="en-US" sz="4400" spc="0" dirty="0"/>
            </a:br>
            <a:r>
              <a:rPr lang="en-US" sz="2000" spc="0" dirty="0" err="1"/>
              <a:t>Struttura</a:t>
            </a:r>
            <a:r>
              <a:rPr lang="en-US" sz="2000" spc="0" dirty="0"/>
              <a:t> del workflow </a:t>
            </a:r>
            <a:endParaRPr lang="en-US" sz="4400" spc="0" dirty="0"/>
          </a:p>
        </p:txBody>
      </p:sp>
      <p:sp>
        <p:nvSpPr>
          <p:cNvPr id="31" name="Rectangle 3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6" name="Segnaposto contenuto 5" descr="Immagine che contiene diagramma, linea, testo, schermata&#10;&#10;Descrizione generata automaticamente">
            <a:extLst>
              <a:ext uri="{FF2B5EF4-FFF2-40B4-BE49-F238E27FC236}">
                <a16:creationId xmlns:a16="http://schemas.microsoft.com/office/drawing/2014/main" id="{F87ED958-8DCC-9203-2A5C-984B699C018C}"/>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1185333" y="2122550"/>
            <a:ext cx="9821333" cy="3993735"/>
          </a:xfrm>
          <a:prstGeom prst="rect">
            <a:avLst/>
          </a:prstGeom>
        </p:spPr>
      </p:pic>
    </p:spTree>
    <p:extLst>
      <p:ext uri="{BB962C8B-B14F-4D97-AF65-F5344CB8AC3E}">
        <p14:creationId xmlns:p14="http://schemas.microsoft.com/office/powerpoint/2010/main" val="12085878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1066800" y="642594"/>
            <a:ext cx="10058400" cy="1371600"/>
          </a:xfrm>
        </p:spPr>
        <p:txBody>
          <a:bodyPr>
            <a:normAutofit/>
          </a:bodyPr>
          <a:lstStyle/>
          <a:p>
            <a:r>
              <a:rPr lang="it-IT" dirty="0"/>
              <a:t>FHIR</a:t>
            </a:r>
          </a:p>
        </p:txBody>
      </p:sp>
      <p:sp>
        <p:nvSpPr>
          <p:cNvPr id="8" name="Content Placeholder 7">
            <a:extLst>
              <a:ext uri="{FF2B5EF4-FFF2-40B4-BE49-F238E27FC236}">
                <a16:creationId xmlns:a16="http://schemas.microsoft.com/office/drawing/2014/main" id="{5D712C08-CCA7-F0A1-398F-98555699AD65}"/>
              </a:ext>
            </a:extLst>
          </p:cNvPr>
          <p:cNvSpPr>
            <a:spLocks noGrp="1"/>
          </p:cNvSpPr>
          <p:nvPr>
            <p:ph idx="1"/>
          </p:nvPr>
        </p:nvSpPr>
        <p:spPr>
          <a:xfrm>
            <a:off x="1066800" y="1745785"/>
            <a:ext cx="10058400" cy="3401209"/>
          </a:xfrm>
        </p:spPr>
        <p:txBody>
          <a:bodyPr>
            <a:normAutofit/>
          </a:bodyPr>
          <a:lstStyle/>
          <a:p>
            <a:pPr>
              <a:buFont typeface="Courier New" panose="02070309020205020404" pitchFamily="49" charset="0"/>
              <a:buChar char="o"/>
            </a:pPr>
            <a:r>
              <a:rPr lang="it-IT" sz="1750" i="1" kern="100" dirty="0">
                <a:effectLst/>
                <a:ea typeface="Calibri" panose="020F0502020204030204" pitchFamily="34" charset="0"/>
                <a:cs typeface="Times New Roman" panose="02020603050405020304" pitchFamily="18" charset="0"/>
              </a:rPr>
              <a:t>Fast Healthcare </a:t>
            </a:r>
            <a:r>
              <a:rPr lang="it-IT" sz="1750" i="1" kern="100" dirty="0" err="1">
                <a:effectLst/>
                <a:ea typeface="Calibri" panose="020F0502020204030204" pitchFamily="34" charset="0"/>
                <a:cs typeface="Times New Roman" panose="02020603050405020304" pitchFamily="18" charset="0"/>
              </a:rPr>
              <a:t>Interoperability</a:t>
            </a:r>
            <a:r>
              <a:rPr lang="it-IT" sz="1750" i="1" kern="100" dirty="0">
                <a:effectLst/>
                <a:ea typeface="Calibri" panose="020F0502020204030204" pitchFamily="34" charset="0"/>
                <a:cs typeface="Times New Roman" panose="02020603050405020304" pitchFamily="18" charset="0"/>
              </a:rPr>
              <a:t> </a:t>
            </a:r>
            <a:r>
              <a:rPr lang="it-IT" sz="1750" i="1" kern="100" dirty="0" err="1">
                <a:effectLst/>
                <a:ea typeface="Calibri" panose="020F0502020204030204" pitchFamily="34" charset="0"/>
                <a:cs typeface="Times New Roman" panose="02020603050405020304" pitchFamily="18" charset="0"/>
              </a:rPr>
              <a:t>Resources</a:t>
            </a:r>
            <a:r>
              <a:rPr lang="it-IT" sz="1750" kern="100" dirty="0">
                <a:effectLst/>
                <a:ea typeface="Calibri" panose="020F0502020204030204" pitchFamily="34" charset="0"/>
                <a:cs typeface="Times New Roman" panose="02020603050405020304" pitchFamily="18" charset="0"/>
              </a:rPr>
              <a:t> (</a:t>
            </a:r>
            <a:r>
              <a:rPr lang="it-IT" sz="1750" b="1" kern="100" dirty="0">
                <a:effectLst/>
                <a:ea typeface="Calibri" panose="020F0502020204030204" pitchFamily="34" charset="0"/>
                <a:cs typeface="Times New Roman" panose="02020603050405020304" pitchFamily="18" charset="0"/>
              </a:rPr>
              <a:t>FHIR</a:t>
            </a:r>
            <a:r>
              <a:rPr lang="it-IT" sz="1750" kern="100" dirty="0">
                <a:effectLst/>
                <a:ea typeface="Calibri" panose="020F0502020204030204" pitchFamily="34" charset="0"/>
                <a:cs typeface="Times New Roman" panose="02020603050405020304" pitchFamily="18" charset="0"/>
              </a:rPr>
              <a:t>) è uno standard per lo scambio elettronico di informazioni sanitarie sviluppato da Health Level Seven International per migliorare l'interoperabilità e semplificare i sistemi sanitari. </a:t>
            </a:r>
          </a:p>
          <a:p>
            <a:pPr>
              <a:buFont typeface="Courier New" panose="02070309020205020404" pitchFamily="49" charset="0"/>
              <a:buChar char="o"/>
            </a:pPr>
            <a:r>
              <a:rPr lang="it-IT" sz="1750" kern="100" dirty="0">
                <a:effectLst/>
                <a:ea typeface="Calibri" panose="020F0502020204030204" pitchFamily="34" charset="0"/>
                <a:cs typeface="Times New Roman" panose="02020603050405020304" pitchFamily="18" charset="0"/>
              </a:rPr>
              <a:t>FHIR utilizza un approccio modulare, strutturando i dati in </a:t>
            </a:r>
            <a:r>
              <a:rPr lang="it-IT" sz="1750" i="1" kern="100" dirty="0">
                <a:effectLst/>
                <a:ea typeface="Calibri" panose="020F0502020204030204" pitchFamily="34" charset="0"/>
                <a:cs typeface="Times New Roman" panose="02020603050405020304" pitchFamily="18" charset="0"/>
              </a:rPr>
              <a:t>risorse</a:t>
            </a:r>
            <a:r>
              <a:rPr lang="it-IT" sz="1750" kern="100" dirty="0">
                <a:effectLst/>
                <a:ea typeface="Calibri" panose="020F0502020204030204" pitchFamily="34" charset="0"/>
                <a:cs typeface="Times New Roman" panose="02020603050405020304" pitchFamily="18" charset="0"/>
              </a:rPr>
              <a:t> riutilizzabili come pazienti, laboratori, farmaci, sottoforma di JSON, XML, UML o altri formati. Questo taglio standardizzato consente la condivisione e l'analisi, compresa l'integrazione con sistemi non sanitari. </a:t>
            </a:r>
          </a:p>
          <a:p>
            <a:pPr>
              <a:buFont typeface="Courier New" panose="02070309020205020404" pitchFamily="49" charset="0"/>
              <a:buChar char="o"/>
            </a:pPr>
            <a:r>
              <a:rPr lang="it-IT" sz="1750" kern="100" dirty="0">
                <a:effectLst/>
                <a:ea typeface="Calibri" panose="020F0502020204030204" pitchFamily="34" charset="0"/>
                <a:cs typeface="Times New Roman" panose="02020603050405020304" pitchFamily="18" charset="0"/>
              </a:rPr>
              <a:t>I dati FHIR possono essere utilizzati per l'analisi in tempo reale direttamente dalle cartelle cliniche elettroniche (</a:t>
            </a:r>
            <a:r>
              <a:rPr lang="it-IT" sz="1750" b="1" kern="100" dirty="0">
                <a:effectLst/>
                <a:ea typeface="Calibri" panose="020F0502020204030204" pitchFamily="34" charset="0"/>
                <a:cs typeface="Times New Roman" panose="02020603050405020304" pitchFamily="18" charset="0"/>
              </a:rPr>
              <a:t>EHR</a:t>
            </a:r>
            <a:r>
              <a:rPr lang="it-IT" sz="1750" kern="100" dirty="0">
                <a:effectLst/>
                <a:ea typeface="Calibri" panose="020F0502020204030204" pitchFamily="34" charset="0"/>
                <a:cs typeface="Times New Roman" panose="02020603050405020304" pitchFamily="18" charset="0"/>
              </a:rPr>
              <a:t>), oppure ancora per reclutare pazienti per studi clinici e raccogliere dati sui risultati, accelerando lo sviluppo di nuovi farmaci e trattamenti. Tuttavia, il tasso di adozione di FHIR nell'analisi rimane basso a causa di sfide quali le limitazioni delle query e le barriere di competenze elevate. </a:t>
            </a:r>
          </a:p>
        </p:txBody>
      </p:sp>
      <p:sp>
        <p:nvSpPr>
          <p:cNvPr id="13" name="Rectangle 1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1026" name="Picture 2" descr="How the Burning FHIR Affects Healthcare Organizations?">
            <a:extLst>
              <a:ext uri="{FF2B5EF4-FFF2-40B4-BE49-F238E27FC236}">
                <a16:creationId xmlns:a16="http://schemas.microsoft.com/office/drawing/2014/main" id="{29D485CC-C932-2476-D0AD-A9A1935447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6052" y="4394581"/>
            <a:ext cx="4979895" cy="270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4333431"/>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63753"/>
          </a:xfrm>
        </p:spPr>
        <p:txBody>
          <a:bodyPr>
            <a:normAutofit/>
          </a:bodyPr>
          <a:lstStyle/>
          <a:p>
            <a:r>
              <a:rPr lang="it-IT" sz="3100" dirty="0"/>
              <a:t>Analisi descrittiva su </a:t>
            </a:r>
            <a:r>
              <a:rPr lang="it-IT" sz="3100" dirty="0" err="1"/>
              <a:t>Patient</a:t>
            </a:r>
            <a:r>
              <a:rPr lang="it-IT" sz="3100" dirty="0"/>
              <a:t> Resource - 1</a:t>
            </a:r>
          </a:p>
        </p:txBody>
      </p:sp>
      <p:pic>
        <p:nvPicPr>
          <p:cNvPr id="20" name="Segnaposto contenuto 19" descr="Immagine che contiene schermata, Rettangolo, giallo&#10;&#10;Descrizione generata automaticamente">
            <a:extLst>
              <a:ext uri="{FF2B5EF4-FFF2-40B4-BE49-F238E27FC236}">
                <a16:creationId xmlns:a16="http://schemas.microsoft.com/office/drawing/2014/main" id="{26CF9B66-5E44-3292-65E6-0D657C513396}"/>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85800" y="990600"/>
            <a:ext cx="6858000" cy="4572000"/>
          </a:xfrm>
          <a:prstGeom prst="rect">
            <a:avLst/>
          </a:prstGeom>
        </p:spPr>
      </p:pic>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lstStyle/>
          <a:p>
            <a:pPr marL="285750" indent="-285750">
              <a:buFont typeface="Arial" panose="020B0604020202020204" pitchFamily="34" charset="0"/>
              <a:buChar char="•"/>
            </a:pPr>
            <a:r>
              <a:rPr lang="it-IT" sz="1800" dirty="0">
                <a:effectLst/>
                <a:latin typeface="Times New Roman" panose="02020603050405020304" pitchFamily="18" charset="0"/>
                <a:ea typeface="Calibri" panose="020F0502020204030204" pitchFamily="34" charset="0"/>
              </a:rPr>
              <a:t>Una prima categorizzazione può essere fatta in base al sesso del paziente, dal quale vengono rilevati 53 maschi e 47 femmine. </a:t>
            </a:r>
          </a:p>
          <a:p>
            <a:pPr marL="285750" indent="-285750">
              <a:buFont typeface="Arial" panose="020B0604020202020204" pitchFamily="34" charset="0"/>
              <a:buChar char="•"/>
            </a:pPr>
            <a:r>
              <a:rPr lang="it-IT" dirty="0">
                <a:latin typeface="Times New Roman" panose="02020603050405020304" pitchFamily="18" charset="0"/>
              </a:rPr>
              <a:t>Approfondendo l’analisi si vede come, indipendentemente dal sesso, la razza bianca è quella che più presente. </a:t>
            </a:r>
            <a:endParaRPr lang="it-IT" dirty="0"/>
          </a:p>
        </p:txBody>
      </p:sp>
    </p:spTree>
    <p:extLst>
      <p:ext uri="{BB962C8B-B14F-4D97-AF65-F5344CB8AC3E}">
        <p14:creationId xmlns:p14="http://schemas.microsoft.com/office/powerpoint/2010/main" val="192317619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63753"/>
          </a:xfrm>
        </p:spPr>
        <p:txBody>
          <a:bodyPr>
            <a:normAutofit/>
          </a:bodyPr>
          <a:lstStyle/>
          <a:p>
            <a:r>
              <a:rPr lang="it-IT" sz="3100" dirty="0"/>
              <a:t>Analisi descrittiva su </a:t>
            </a:r>
            <a:r>
              <a:rPr lang="it-IT" sz="3100" dirty="0" err="1"/>
              <a:t>Patient</a:t>
            </a:r>
            <a:r>
              <a:rPr lang="it-IT" sz="3100" dirty="0"/>
              <a:t> Resource - 2</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lstStyle/>
          <a:p>
            <a:r>
              <a:rPr lang="it-IT" kern="100" dirty="0">
                <a:latin typeface="Times New Roman" panose="02020603050405020304" pitchFamily="18" charset="0"/>
                <a:ea typeface="Calibri" panose="020F0502020204030204" pitchFamily="34" charset="0"/>
                <a:cs typeface="Times New Roman" panose="02020603050405020304" pitchFamily="18" charset="0"/>
              </a:rPr>
              <a:t>L</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e percentuali per ogni tipologia di stato civile siano pressoché simili per genere; infatti, si ha una percentuale di circa 55% individui sposati per entrambi i sessi.</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pic>
        <p:nvPicPr>
          <p:cNvPr id="8" name="Segnaposto contenuto 7" descr="Immagine che contiene Rettangolo, schermata, diagramma, Diagramma&#10;&#10;Descrizione generata automaticamente">
            <a:extLst>
              <a:ext uri="{FF2B5EF4-FFF2-40B4-BE49-F238E27FC236}">
                <a16:creationId xmlns:a16="http://schemas.microsoft.com/office/drawing/2014/main" id="{A7009CE5-AB2B-BB52-174B-6E8E998BF28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203738" y="607392"/>
            <a:ext cx="6119495" cy="4088533"/>
          </a:xfrm>
          <a:prstGeom prst="rect">
            <a:avLst/>
          </a:prstGeom>
        </p:spPr>
      </p:pic>
      <p:pic>
        <p:nvPicPr>
          <p:cNvPr id="9" name="Immagine 8" descr="Immagine che contiene testo, schermata, Carattere, numero&#10;&#10;Descrizione generata automaticamente">
            <a:extLst>
              <a:ext uri="{FF2B5EF4-FFF2-40B4-BE49-F238E27FC236}">
                <a16:creationId xmlns:a16="http://schemas.microsoft.com/office/drawing/2014/main" id="{3A5A9AF7-AA5E-33F8-DCE4-3A60247C9B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3738" y="5001563"/>
            <a:ext cx="6119495" cy="1249045"/>
          </a:xfrm>
          <a:prstGeom prst="rect">
            <a:avLst/>
          </a:prstGeom>
        </p:spPr>
      </p:pic>
    </p:spTree>
    <p:extLst>
      <p:ext uri="{BB962C8B-B14F-4D97-AF65-F5344CB8AC3E}">
        <p14:creationId xmlns:p14="http://schemas.microsoft.com/office/powerpoint/2010/main" val="369255888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p:txBody>
          <a:bodyPr>
            <a:normAutofit/>
          </a:bodyPr>
          <a:lstStyle/>
          <a:p>
            <a:r>
              <a:rPr lang="it-IT" dirty="0"/>
              <a:t>Analisi descrittiva su </a:t>
            </a:r>
            <a:r>
              <a:rPr lang="it-IT" dirty="0" err="1"/>
              <a:t>Patient</a:t>
            </a:r>
            <a:r>
              <a:rPr lang="it-IT" dirty="0"/>
              <a:t> Resource - 3</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idx="1"/>
          </p:nvPr>
        </p:nvSpPr>
        <p:spPr/>
        <p:txBody>
          <a:bodyPr/>
          <a:lstStyle/>
          <a:p>
            <a:r>
              <a:rPr lang="it-IT" dirty="0"/>
              <a:t>	</a:t>
            </a:r>
          </a:p>
        </p:txBody>
      </p:sp>
      <p:pic>
        <p:nvPicPr>
          <p:cNvPr id="15" name="Segnaposto contenuto 14">
            <a:extLst>
              <a:ext uri="{FF2B5EF4-FFF2-40B4-BE49-F238E27FC236}">
                <a16:creationId xmlns:a16="http://schemas.microsoft.com/office/drawing/2014/main" id="{65DA89EC-F364-C451-55AF-0413AE3C814D}"/>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1224983" y="2153933"/>
            <a:ext cx="4498416" cy="3864107"/>
          </a:xfrm>
          <a:prstGeom prst="rect">
            <a:avLst/>
          </a:prstGeom>
        </p:spPr>
      </p:pic>
      <p:pic>
        <p:nvPicPr>
          <p:cNvPr id="16" name="Segnaposto contenuto 15">
            <a:extLst>
              <a:ext uri="{FF2B5EF4-FFF2-40B4-BE49-F238E27FC236}">
                <a16:creationId xmlns:a16="http://schemas.microsoft.com/office/drawing/2014/main" id="{E7DB0330-4DC7-8F34-C2E5-F9B9F7E4F058}"/>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370096" y="2153933"/>
            <a:ext cx="4498416" cy="3864107"/>
          </a:xfrm>
          <a:prstGeom prst="rect">
            <a:avLst/>
          </a:prstGeom>
        </p:spPr>
      </p:pic>
    </p:spTree>
    <p:extLst>
      <p:ext uri="{BB962C8B-B14F-4D97-AF65-F5344CB8AC3E}">
        <p14:creationId xmlns:p14="http://schemas.microsoft.com/office/powerpoint/2010/main" val="201262854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969160"/>
          </a:xfrm>
        </p:spPr>
        <p:txBody>
          <a:bodyPr>
            <a:normAutofit fontScale="90000"/>
          </a:bodyPr>
          <a:lstStyle/>
          <a:p>
            <a:r>
              <a:rPr lang="it-IT" sz="3100" dirty="0"/>
              <a:t>Analisi descrittiva su </a:t>
            </a:r>
            <a:r>
              <a:rPr lang="it-IT" sz="3100" dirty="0" err="1"/>
              <a:t>Patient</a:t>
            </a:r>
            <a:r>
              <a:rPr lang="it-IT" sz="3100" dirty="0"/>
              <a:t> Resource - 4</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lstStyle/>
          <a:p>
            <a:r>
              <a:rPr lang="it-IT" sz="1800" dirty="0">
                <a:effectLst/>
                <a:latin typeface="Times New Roman" panose="02020603050405020304" pitchFamily="18" charset="0"/>
                <a:ea typeface="Calibri" panose="020F0502020204030204" pitchFamily="34" charset="0"/>
              </a:rPr>
              <a:t>La ragione di queste differenze nella distribuzione dei valori è da attribuire al fatto che, nel campione, alle persone con stato civile </a:t>
            </a:r>
            <a:r>
              <a:rPr lang="it-IT" sz="1800" i="1" dirty="0" err="1">
                <a:effectLst/>
                <a:latin typeface="Times New Roman" panose="02020603050405020304" pitchFamily="18" charset="0"/>
                <a:ea typeface="Calibri" panose="020F0502020204030204" pitchFamily="34" charset="0"/>
              </a:rPr>
              <a:t>Never</a:t>
            </a:r>
            <a:r>
              <a:rPr lang="it-IT" sz="1800" i="1" dirty="0">
                <a:effectLst/>
                <a:latin typeface="Times New Roman" panose="02020603050405020304" pitchFamily="18" charset="0"/>
                <a:ea typeface="Calibri" panose="020F0502020204030204" pitchFamily="34" charset="0"/>
              </a:rPr>
              <a:t> </a:t>
            </a:r>
            <a:r>
              <a:rPr lang="it-IT" sz="1800" i="1" dirty="0" err="1">
                <a:effectLst/>
                <a:latin typeface="Times New Roman" panose="02020603050405020304" pitchFamily="18" charset="0"/>
                <a:ea typeface="Calibri" panose="020F0502020204030204" pitchFamily="34" charset="0"/>
              </a:rPr>
              <a:t>Married</a:t>
            </a:r>
            <a:r>
              <a:rPr lang="it-IT" sz="1800" dirty="0">
                <a:effectLst/>
                <a:latin typeface="Times New Roman" panose="02020603050405020304" pitchFamily="18" charset="0"/>
                <a:ea typeface="Calibri" panose="020F0502020204030204" pitchFamily="34" charset="0"/>
              </a:rPr>
              <a:t>, sono associate spesso anche le date di nascita più recenti, e quindi di conseguenza i valori tendono maggiormente verso lo 0 dati i pochi anni di vita dalla registrazione del record</a:t>
            </a:r>
            <a:r>
              <a:rPr lang="it-IT" sz="1800" dirty="0">
                <a:latin typeface="Times New Roman" panose="02020603050405020304" pitchFamily="18" charset="0"/>
                <a:ea typeface="Calibri" panose="020F0502020204030204" pitchFamily="34" charset="0"/>
              </a:rPr>
              <a:t>.</a:t>
            </a:r>
            <a:endParaRPr lang="it-IT" dirty="0"/>
          </a:p>
        </p:txBody>
      </p:sp>
      <p:pic>
        <p:nvPicPr>
          <p:cNvPr id="7" name="Segnaposto contenuto 6">
            <a:extLst>
              <a:ext uri="{FF2B5EF4-FFF2-40B4-BE49-F238E27FC236}">
                <a16:creationId xmlns:a16="http://schemas.microsoft.com/office/drawing/2014/main" id="{0BE50196-1C2E-A77C-E07D-111AF989250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45029" y="585951"/>
            <a:ext cx="6946815" cy="5686097"/>
          </a:xfrm>
          <a:prstGeom prst="rect">
            <a:avLst/>
          </a:prstGeom>
        </p:spPr>
      </p:pic>
    </p:spTree>
    <p:extLst>
      <p:ext uri="{BB962C8B-B14F-4D97-AF65-F5344CB8AC3E}">
        <p14:creationId xmlns:p14="http://schemas.microsoft.com/office/powerpoint/2010/main" val="4274478752"/>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B795FE-15BF-461D-9F54-2A2BAF81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it-IT"/>
          </a:p>
        </p:txBody>
      </p:sp>
      <p:sp>
        <p:nvSpPr>
          <p:cNvPr id="27" name="Rectangle 26">
            <a:extLst>
              <a:ext uri="{FF2B5EF4-FFF2-40B4-BE49-F238E27FC236}">
                <a16:creationId xmlns:a16="http://schemas.microsoft.com/office/drawing/2014/main" id="{CB260B1E-F9C9-4E2E-8361-8E735E296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it-IT"/>
          </a:p>
        </p:txBody>
      </p:sp>
      <p:sp useBgFill="1">
        <p:nvSpPr>
          <p:cNvPr id="29" name="Rectangle 2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32104" y="642594"/>
            <a:ext cx="10753344" cy="1371600"/>
          </a:xfrm>
        </p:spPr>
        <p:txBody>
          <a:bodyPr vert="horz" lIns="91440" tIns="45720" rIns="91440" bIns="45720" rtlCol="0" anchor="ctr">
            <a:normAutofit fontScale="90000"/>
          </a:bodyPr>
          <a:lstStyle/>
          <a:p>
            <a:r>
              <a:rPr lang="en-US" sz="4000" spc="0" dirty="0" err="1"/>
              <a:t>Analisi</a:t>
            </a:r>
            <a:r>
              <a:rPr lang="en-US" sz="4000" spc="0" dirty="0"/>
              <a:t> </a:t>
            </a:r>
            <a:r>
              <a:rPr lang="en-US" sz="4000" spc="0" dirty="0" err="1"/>
              <a:t>dei</a:t>
            </a:r>
            <a:r>
              <a:rPr lang="en-US" sz="4000" spc="0" dirty="0"/>
              <a:t> </a:t>
            </a:r>
            <a:r>
              <a:rPr lang="en-US" sz="4000" spc="0" dirty="0" err="1"/>
              <a:t>sondaggi</a:t>
            </a:r>
            <a:r>
              <a:rPr lang="en-US" sz="4000" spc="0" dirty="0"/>
              <a:t> PHQ-2 e Tobacco Smocking Status NHIS</a:t>
            </a:r>
            <a:br>
              <a:rPr lang="en-US" sz="4400" spc="0" dirty="0"/>
            </a:br>
            <a:br>
              <a:rPr lang="en-US" sz="4400" spc="0" dirty="0"/>
            </a:br>
            <a:r>
              <a:rPr lang="en-US" sz="2000" spc="0" dirty="0" err="1"/>
              <a:t>Struttura</a:t>
            </a:r>
            <a:r>
              <a:rPr lang="en-US" sz="2000" spc="0" dirty="0"/>
              <a:t> del workflow </a:t>
            </a:r>
            <a:endParaRPr lang="en-US" sz="4400" spc="0" dirty="0"/>
          </a:p>
        </p:txBody>
      </p:sp>
      <p:sp>
        <p:nvSpPr>
          <p:cNvPr id="31" name="Rectangle 3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6" name="Segnaposto contenuto 5" descr="Immagine che contiene diagramma&#10;&#10;Descrizione generata automaticamente">
            <a:extLst>
              <a:ext uri="{FF2B5EF4-FFF2-40B4-BE49-F238E27FC236}">
                <a16:creationId xmlns:a16="http://schemas.microsoft.com/office/drawing/2014/main" id="{8F4CF1CB-DD6D-A23E-C57A-AAADFE0236EC}"/>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919668" y="2014194"/>
            <a:ext cx="10744987" cy="3566799"/>
          </a:xfrm>
          <a:prstGeom prst="rect">
            <a:avLst/>
          </a:prstGeom>
        </p:spPr>
      </p:pic>
    </p:spTree>
    <p:extLst>
      <p:ext uri="{BB962C8B-B14F-4D97-AF65-F5344CB8AC3E}">
        <p14:creationId xmlns:p14="http://schemas.microsoft.com/office/powerpoint/2010/main" val="210650456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p:txBody>
          <a:bodyPr vert="horz" lIns="91440" tIns="45720" rIns="91440" bIns="45720" rtlCol="0" anchor="ctr">
            <a:normAutofit/>
          </a:bodyPr>
          <a:lstStyle/>
          <a:p>
            <a:r>
              <a:rPr lang="en-US" sz="4000" spc="0" dirty="0" err="1"/>
              <a:t>Analisi</a:t>
            </a:r>
            <a:r>
              <a:rPr lang="en-US" sz="4000" spc="0" dirty="0"/>
              <a:t> </a:t>
            </a:r>
            <a:r>
              <a:rPr lang="en-US" sz="4000" spc="0" dirty="0" err="1"/>
              <a:t>dei</a:t>
            </a:r>
            <a:r>
              <a:rPr lang="en-US" sz="4000" spc="0" dirty="0"/>
              <a:t> </a:t>
            </a:r>
            <a:r>
              <a:rPr lang="en-US" sz="4000" spc="0" dirty="0" err="1"/>
              <a:t>sondaggi</a:t>
            </a:r>
            <a:r>
              <a:rPr lang="en-US" sz="4000" spc="0" dirty="0"/>
              <a:t> PHQ-2 e Tobacco Smocking Status NHIS - 1</a:t>
            </a:r>
            <a:endParaRPr lang="en-US" sz="4400" spc="0" dirty="0"/>
          </a:p>
        </p:txBody>
      </p:sp>
      <p:sp>
        <p:nvSpPr>
          <p:cNvPr id="7" name="Segnaposto testo 6">
            <a:extLst>
              <a:ext uri="{FF2B5EF4-FFF2-40B4-BE49-F238E27FC236}">
                <a16:creationId xmlns:a16="http://schemas.microsoft.com/office/drawing/2014/main" id="{D8E844B7-4342-A80A-21D2-2BDAEF32CC42}"/>
              </a:ext>
            </a:extLst>
          </p:cNvPr>
          <p:cNvSpPr>
            <a:spLocks noGrp="1"/>
          </p:cNvSpPr>
          <p:nvPr>
            <p:ph type="body" idx="1"/>
          </p:nvPr>
        </p:nvSpPr>
        <p:spPr/>
        <p:txBody>
          <a:bodyPr>
            <a:normAutofit fontScale="92500"/>
          </a:bodyPr>
          <a:lstStyle/>
          <a:p>
            <a:r>
              <a:rPr lang="it-IT" sz="2400" dirty="0"/>
              <a:t>PHQ-2</a:t>
            </a:r>
          </a:p>
        </p:txBody>
      </p:sp>
      <p:sp>
        <p:nvSpPr>
          <p:cNvPr id="8" name="Segnaposto contenuto 7">
            <a:extLst>
              <a:ext uri="{FF2B5EF4-FFF2-40B4-BE49-F238E27FC236}">
                <a16:creationId xmlns:a16="http://schemas.microsoft.com/office/drawing/2014/main" id="{3CCC116C-0B4F-DDDF-EBDA-DF307E6F0C97}"/>
              </a:ext>
            </a:extLst>
          </p:cNvPr>
          <p:cNvSpPr>
            <a:spLocks noGrp="1"/>
          </p:cNvSpPr>
          <p:nvPr>
            <p:ph sz="half" idx="2"/>
          </p:nvPr>
        </p:nvSpPr>
        <p:spPr/>
        <p:txBody>
          <a:bodyPr>
            <a:normAutofit fontScale="92500" lnSpcReduction="20000"/>
          </a:bodyPr>
          <a:lstStyle/>
          <a:p>
            <a:pPr marL="0" indent="0" algn="just">
              <a:buNone/>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a:t>
            </a:r>
            <a:r>
              <a:rPr lang="it-IT" sz="1800" i="1" kern="100" dirty="0">
                <a:effectLst/>
                <a:latin typeface="Times New Roman" panose="02020603050405020304" pitchFamily="18" charset="0"/>
                <a:ea typeface="Calibri" panose="020F0502020204030204" pitchFamily="34" charset="0"/>
                <a:cs typeface="Times New Roman" panose="02020603050405020304" pitchFamily="18" charset="0"/>
              </a:rPr>
              <a:t>PHQ-2</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uno strumento di screening utilizzato in campo medico per individuare sintomi depressivi in un individuo. Esso consiste in due domande brevi, alle quali bisogna attribuire un valore da 0 a 3, che esplorano l'interesse e il piacere nelle attività quotidiane, nonché eventuali disturbi del sonno, nell'arco delle ultime due settimane. La somma di questi valori può indicare la presenza di sintomi depressivi, suggerendo la necessità di ulteriori valutazioni o interventi da parte di professionisti della salute mentale.</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
        <p:nvSpPr>
          <p:cNvPr id="9" name="Segnaposto testo 8">
            <a:extLst>
              <a:ext uri="{FF2B5EF4-FFF2-40B4-BE49-F238E27FC236}">
                <a16:creationId xmlns:a16="http://schemas.microsoft.com/office/drawing/2014/main" id="{A5DEAF2E-3793-5961-A008-E24DD9C57987}"/>
              </a:ext>
            </a:extLst>
          </p:cNvPr>
          <p:cNvSpPr>
            <a:spLocks noGrp="1"/>
          </p:cNvSpPr>
          <p:nvPr>
            <p:ph type="body" sz="quarter" idx="3"/>
          </p:nvPr>
        </p:nvSpPr>
        <p:spPr/>
        <p:txBody>
          <a:bodyPr>
            <a:normAutofit fontScale="92500"/>
          </a:bodyPr>
          <a:lstStyle/>
          <a:p>
            <a:r>
              <a:rPr lang="en-US" sz="2800" spc="0" dirty="0"/>
              <a:t>Tobacco Smocking Status NHIS</a:t>
            </a:r>
            <a:endParaRPr lang="it-IT" sz="2400" dirty="0"/>
          </a:p>
        </p:txBody>
      </p:sp>
      <p:sp>
        <p:nvSpPr>
          <p:cNvPr id="10" name="Segnaposto contenuto 9">
            <a:extLst>
              <a:ext uri="{FF2B5EF4-FFF2-40B4-BE49-F238E27FC236}">
                <a16:creationId xmlns:a16="http://schemas.microsoft.com/office/drawing/2014/main" id="{E23F82D2-8179-42A6-5186-021F21A8063B}"/>
              </a:ext>
            </a:extLst>
          </p:cNvPr>
          <p:cNvSpPr>
            <a:spLocks noGrp="1"/>
          </p:cNvSpPr>
          <p:nvPr>
            <p:ph sz="quarter" idx="4"/>
          </p:nvPr>
        </p:nvSpPr>
        <p:spPr/>
        <p:txBody>
          <a:bodyPr>
            <a:normAutofit fontScale="92500" lnSpcReduction="20000"/>
          </a:bodyPr>
          <a:lstStyle/>
          <a:p>
            <a:pPr marL="0" indent="0" algn="just">
              <a:buNone/>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Il sondaggio sullo </a:t>
            </a:r>
            <a:r>
              <a:rPr lang="it-IT" sz="1800" i="1" kern="100" dirty="0">
                <a:effectLst/>
                <a:latin typeface="Times New Roman" panose="02020603050405020304" pitchFamily="18" charset="0"/>
                <a:ea typeface="Calibri" panose="020F0502020204030204" pitchFamily="34" charset="0"/>
                <a:cs typeface="Times New Roman" panose="02020603050405020304" pitchFamily="18" charset="0"/>
              </a:rPr>
              <a:t>stato del fumo di tabacco del NHIS</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è parte di un più ampio National Health Interview Survey e si focalizza sulla raccolta di informazioni riguardo all'abitudine al fumo di tabacco degli individui. Comprende domande che indagano sull'uso di tabacco, come la quantità fumata, il tipo di prodotti del tabacco utilizzati e altri comportamenti legati al fumo. Tali informazioni sono cruciali per monitorare i tassi di fumo nella popolazione e per sviluppare strategie preventive al fine di ridurre l'uso del tabacco e migliorare la salute pubblica.</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it-IT" dirty="0"/>
          </a:p>
        </p:txBody>
      </p:sp>
    </p:spTree>
    <p:extLst>
      <p:ext uri="{BB962C8B-B14F-4D97-AF65-F5344CB8AC3E}">
        <p14:creationId xmlns:p14="http://schemas.microsoft.com/office/powerpoint/2010/main" val="2685621270"/>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63753"/>
          </a:xfrm>
        </p:spPr>
        <p:txBody>
          <a:bodyPr>
            <a:normAutofit/>
          </a:bodyPr>
          <a:lstStyle/>
          <a:p>
            <a:r>
              <a:rPr lang="it-IT" sz="3100" dirty="0"/>
              <a:t>Risultati sondaggio PHQ-2</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normAutofit fontScale="92500"/>
          </a:bodyPr>
          <a:lstStyle/>
          <a:p>
            <a:pPr marL="285750" indent="-285750">
              <a:buFont typeface="Arial" panose="020B0604020202020204" pitchFamily="34" charset="0"/>
              <a:buChar char="•"/>
            </a:pPr>
            <a:r>
              <a:rPr lang="it-IT" dirty="0">
                <a:latin typeface="Times New Roman" panose="02020603050405020304" pitchFamily="18" charset="0"/>
                <a:ea typeface="Calibri" panose="020F0502020204030204" pitchFamily="34" charset="0"/>
              </a:rPr>
              <a:t>T</a:t>
            </a:r>
            <a:r>
              <a:rPr lang="it-IT" sz="1800" dirty="0">
                <a:effectLst/>
                <a:latin typeface="Times New Roman" panose="02020603050405020304" pitchFamily="18" charset="0"/>
                <a:ea typeface="Calibri" panose="020F0502020204030204" pitchFamily="34" charset="0"/>
              </a:rPr>
              <a:t>ramite il widget </a:t>
            </a:r>
            <a:r>
              <a:rPr lang="it-IT" sz="1800" i="1" dirty="0">
                <a:effectLst/>
                <a:latin typeface="Times New Roman" panose="02020603050405020304" pitchFamily="18" charset="0"/>
                <a:ea typeface="Calibri" panose="020F0502020204030204" pitchFamily="34" charset="0"/>
              </a:rPr>
              <a:t>Group By</a:t>
            </a:r>
            <a:r>
              <a:rPr lang="it-IT" sz="1800" dirty="0">
                <a:effectLst/>
                <a:latin typeface="Times New Roman" panose="02020603050405020304" pitchFamily="18" charset="0"/>
                <a:ea typeface="Calibri" panose="020F0502020204030204" pitchFamily="34" charset="0"/>
              </a:rPr>
              <a:t>, le osservazioni sono state raggruppate per paziente in modo da ottenere un valore medio per ognuno. Il risultato ottenuto è ben visualizzabile tramite un Violin Plot, dal quale si evince come, sebbene la media tra i generi sia molto simile, le donne fanno registrare una dispersione di valori più ampia.</a:t>
            </a:r>
            <a:endParaRPr lang="it-IT" dirty="0"/>
          </a:p>
        </p:txBody>
      </p:sp>
      <p:pic>
        <p:nvPicPr>
          <p:cNvPr id="8" name="Segnaposto contenuto 7" descr="Immagine che contiene diagramma, origami, creatività&#10;&#10;Descrizione generata automaticamente">
            <a:extLst>
              <a:ext uri="{FF2B5EF4-FFF2-40B4-BE49-F238E27FC236}">
                <a16:creationId xmlns:a16="http://schemas.microsoft.com/office/drawing/2014/main" id="{646DB99E-950C-D924-F793-26D24D392D0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5788" y="609600"/>
            <a:ext cx="5938024" cy="5334000"/>
          </a:xfrm>
          <a:prstGeom prst="rect">
            <a:avLst/>
          </a:prstGeom>
        </p:spPr>
      </p:pic>
    </p:spTree>
    <p:extLst>
      <p:ext uri="{BB962C8B-B14F-4D97-AF65-F5344CB8AC3E}">
        <p14:creationId xmlns:p14="http://schemas.microsoft.com/office/powerpoint/2010/main" val="2696032400"/>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63753"/>
          </a:xfrm>
        </p:spPr>
        <p:txBody>
          <a:bodyPr>
            <a:normAutofit fontScale="90000"/>
          </a:bodyPr>
          <a:lstStyle/>
          <a:p>
            <a:r>
              <a:rPr lang="it-IT" sz="3100" dirty="0"/>
              <a:t>Risultati sondaggio </a:t>
            </a:r>
            <a:r>
              <a:rPr lang="it-IT" sz="3100" dirty="0" err="1"/>
              <a:t>Tobacco</a:t>
            </a:r>
            <a:r>
              <a:rPr lang="it-IT" sz="3100" dirty="0"/>
              <a:t> </a:t>
            </a:r>
            <a:r>
              <a:rPr lang="it-IT" sz="3100" dirty="0" err="1"/>
              <a:t>Smocking</a:t>
            </a:r>
            <a:r>
              <a:rPr lang="it-IT" sz="3100" dirty="0"/>
              <a:t> Status NHIS </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normAutofit lnSpcReduction="10000"/>
          </a:bodyPr>
          <a:lstStyle/>
          <a:p>
            <a:pPr marL="285750" indent="-285750" algn="just">
              <a:buFont typeface="Arial" panose="020B0604020202020204" pitchFamily="34" charset="0"/>
              <a:buChar char="•"/>
            </a:pP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Per facilitare l’analisi è stato utilizzato il widget </a:t>
            </a:r>
            <a:r>
              <a:rPr lang="it-IT" sz="1800" i="1" kern="100" dirty="0" err="1">
                <a:effectLst/>
                <a:latin typeface="Times New Roman" panose="02020603050405020304" pitchFamily="18" charset="0"/>
                <a:ea typeface="Calibri" panose="020F0502020204030204" pitchFamily="34" charset="0"/>
                <a:cs typeface="Times New Roman" panose="02020603050405020304" pitchFamily="18" charset="0"/>
              </a:rPr>
              <a:t>Unique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in modo da evitare la ripetizione dei pazienti, tenendo conto della prima istanza. I risultati del sondaggio sono sintetizzabili tramite una </a:t>
            </a:r>
            <a:r>
              <a:rPr lang="it-IT" sz="1800" i="1" kern="100" dirty="0">
                <a:effectLst/>
                <a:latin typeface="Times New Roman" panose="02020603050405020304" pitchFamily="18" charset="0"/>
                <a:ea typeface="Calibri" panose="020F0502020204030204" pitchFamily="34" charset="0"/>
                <a:cs typeface="Times New Roman" panose="02020603050405020304" pitchFamily="18" charset="0"/>
              </a:rPr>
              <a:t>Pivot </a:t>
            </a:r>
            <a:r>
              <a:rPr lang="it-IT" sz="1800" i="1" kern="100" dirty="0" err="1">
                <a:effectLst/>
                <a:latin typeface="Times New Roman" panose="02020603050405020304" pitchFamily="18" charset="0"/>
                <a:ea typeface="Calibri" panose="020F0502020204030204" pitchFamily="34" charset="0"/>
                <a:cs typeface="Times New Roman" panose="02020603050405020304" pitchFamily="18" charset="0"/>
              </a:rPr>
              <a:t>Table</a:t>
            </a:r>
            <a:r>
              <a:rPr lang="it-IT" sz="1800" kern="100" dirty="0">
                <a:effectLst/>
                <a:latin typeface="Times New Roman" panose="02020603050405020304" pitchFamily="18" charset="0"/>
                <a:ea typeface="Calibri" panose="020F0502020204030204" pitchFamily="34" charset="0"/>
                <a:cs typeface="Times New Roman" panose="02020603050405020304" pitchFamily="18" charset="0"/>
              </a:rPr>
              <a:t>, che evidenza come la maggior parte dei pazienti intervistati, indipendentemente dal sesso, non abbiano mai fumato.</a:t>
            </a:r>
            <a:endParaRPr lang="it-IT"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Segnaposto contenuto 6" descr="Immagine che contiene testo, schermata, Carattere, ricevuta&#10;&#10;Descrizione generata automaticamente">
            <a:extLst>
              <a:ext uri="{FF2B5EF4-FFF2-40B4-BE49-F238E27FC236}">
                <a16:creationId xmlns:a16="http://schemas.microsoft.com/office/drawing/2014/main" id="{DB8DE846-0606-C6EA-3646-94A41CD839CB}"/>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4475" t="20166"/>
          <a:stretch/>
        </p:blipFill>
        <p:spPr bwMode="auto">
          <a:xfrm>
            <a:off x="924169" y="2582084"/>
            <a:ext cx="6381261" cy="13890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5103162"/>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B795FE-15BF-461D-9F54-2A2BAF813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txBody>
          <a:bodyPr/>
          <a:lstStyle/>
          <a:p>
            <a:endParaRPr lang="it-IT"/>
          </a:p>
        </p:txBody>
      </p:sp>
      <p:sp>
        <p:nvSpPr>
          <p:cNvPr id="27" name="Rectangle 26">
            <a:extLst>
              <a:ext uri="{FF2B5EF4-FFF2-40B4-BE49-F238E27FC236}">
                <a16:creationId xmlns:a16="http://schemas.microsoft.com/office/drawing/2014/main" id="{CB260B1E-F9C9-4E2E-8361-8E735E296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txBody>
          <a:bodyPr/>
          <a:lstStyle/>
          <a:p>
            <a:endParaRPr lang="it-IT"/>
          </a:p>
        </p:txBody>
      </p:sp>
      <p:sp useBgFill="1">
        <p:nvSpPr>
          <p:cNvPr id="29" name="Rectangle 2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2990" y="1252733"/>
            <a:ext cx="10753344" cy="1371600"/>
          </a:xfrm>
        </p:spPr>
        <p:txBody>
          <a:bodyPr vert="horz" lIns="91440" tIns="45720" rIns="91440" bIns="45720" rtlCol="0" anchor="ctr">
            <a:normAutofit fontScale="90000"/>
          </a:bodyPr>
          <a:lstStyle/>
          <a:p>
            <a:r>
              <a:rPr lang="en-US" sz="6000" spc="0" dirty="0" err="1"/>
              <a:t>Classificazione</a:t>
            </a:r>
            <a:r>
              <a:rPr lang="en-US" sz="6000" spc="0" dirty="0"/>
              <a:t> del BMI</a:t>
            </a:r>
            <a:br>
              <a:rPr lang="en-US" sz="4400" spc="0" dirty="0"/>
            </a:br>
            <a:br>
              <a:rPr lang="en-US" sz="4400" spc="0" dirty="0"/>
            </a:br>
            <a:br>
              <a:rPr lang="en-US" sz="4400" spc="0" dirty="0"/>
            </a:br>
            <a:r>
              <a:rPr lang="en-US" sz="2000" spc="0" dirty="0" err="1"/>
              <a:t>Struttura</a:t>
            </a:r>
            <a:r>
              <a:rPr lang="en-US" sz="2000" spc="0" dirty="0"/>
              <a:t> del workflow </a:t>
            </a:r>
            <a:endParaRPr lang="en-US" sz="4400" spc="0" dirty="0"/>
          </a:p>
        </p:txBody>
      </p:sp>
      <p:sp>
        <p:nvSpPr>
          <p:cNvPr id="31" name="Rectangle 3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7" name="Segnaposto contenuto 6" descr="Immagine che contiene diagramma&#10;&#10;Descrizione generata automaticamente">
            <a:extLst>
              <a:ext uri="{FF2B5EF4-FFF2-40B4-BE49-F238E27FC236}">
                <a16:creationId xmlns:a16="http://schemas.microsoft.com/office/drawing/2014/main" id="{0CFCB0C3-A8DC-6E16-0D2A-80AA19742F65}"/>
              </a:ext>
            </a:extLst>
          </p:cNvPr>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948751" y="3020598"/>
            <a:ext cx="10294498" cy="1964924"/>
          </a:xfrm>
          <a:prstGeom prst="rect">
            <a:avLst/>
          </a:prstGeom>
        </p:spPr>
      </p:pic>
    </p:spTree>
    <p:extLst>
      <p:ext uri="{BB962C8B-B14F-4D97-AF65-F5344CB8AC3E}">
        <p14:creationId xmlns:p14="http://schemas.microsoft.com/office/powerpoint/2010/main" val="19404812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063753"/>
          </a:xfrm>
        </p:spPr>
        <p:txBody>
          <a:bodyPr>
            <a:normAutofit/>
          </a:bodyPr>
          <a:lstStyle/>
          <a:p>
            <a:r>
              <a:rPr lang="it-IT" sz="3100" dirty="0"/>
              <a:t>Classificazione del BMI</a:t>
            </a:r>
          </a:p>
        </p:txBody>
      </p:sp>
      <p:sp>
        <p:nvSpPr>
          <p:cNvPr id="3" name="Segnaposto testo 2">
            <a:extLst>
              <a:ext uri="{FF2B5EF4-FFF2-40B4-BE49-F238E27FC236}">
                <a16:creationId xmlns:a16="http://schemas.microsoft.com/office/drawing/2014/main" id="{DD0C1703-2E67-DE20-A930-90D149E7F3F9}"/>
              </a:ext>
            </a:extLst>
          </p:cNvPr>
          <p:cNvSpPr>
            <a:spLocks noGrp="1"/>
          </p:cNvSpPr>
          <p:nvPr>
            <p:ph type="body" sz="half" idx="2"/>
          </p:nvPr>
        </p:nvSpPr>
        <p:spPr/>
        <p:txBody>
          <a:bodyPr>
            <a:normAutofit/>
          </a:bodyPr>
          <a:lstStyle/>
          <a:p>
            <a:pPr marL="285750" indent="-285750">
              <a:buFont typeface="Arial" panose="020B0604020202020204" pitchFamily="34" charset="0"/>
              <a:buChar char="•"/>
            </a:pPr>
            <a:r>
              <a:rPr lang="it-IT" sz="1800" dirty="0">
                <a:effectLst/>
                <a:latin typeface="Times New Roman" panose="02020603050405020304" pitchFamily="18" charset="0"/>
                <a:ea typeface="Calibri" panose="020F0502020204030204" pitchFamily="34" charset="0"/>
              </a:rPr>
              <a:t>Tramite una </a:t>
            </a:r>
            <a:r>
              <a:rPr lang="it-IT" sz="1800" i="1" dirty="0">
                <a:effectLst/>
                <a:latin typeface="Times New Roman" panose="02020603050405020304" pitchFamily="18" charset="0"/>
                <a:ea typeface="Calibri" panose="020F0502020204030204" pitchFamily="34" charset="0"/>
              </a:rPr>
              <a:t>Pivot </a:t>
            </a:r>
            <a:r>
              <a:rPr lang="it-IT" sz="1800" i="1" dirty="0" err="1">
                <a:effectLst/>
                <a:latin typeface="Times New Roman" panose="02020603050405020304" pitchFamily="18" charset="0"/>
                <a:ea typeface="Calibri" panose="020F0502020204030204" pitchFamily="34" charset="0"/>
              </a:rPr>
              <a:t>Table</a:t>
            </a:r>
            <a:r>
              <a:rPr lang="it-IT" sz="1800" dirty="0">
                <a:effectLst/>
                <a:latin typeface="Times New Roman" panose="02020603050405020304" pitchFamily="18" charset="0"/>
                <a:ea typeface="Calibri" panose="020F0502020204030204" pitchFamily="34" charset="0"/>
              </a:rPr>
              <a:t> otteniamo quello che è il conteggio delle occorrenze per ogni categoria, ben rappresentato tramite un istogramma. Ciò che si evince è che la maggior parte delle persone comprese nel campione hanno una indice di massa corporea più alto del dovuto</a:t>
            </a:r>
            <a:r>
              <a:rPr lang="it-IT" sz="1800" dirty="0">
                <a:latin typeface="Times New Roman" panose="02020603050405020304" pitchFamily="18" charset="0"/>
                <a:ea typeface="Calibri" panose="020F0502020204030204" pitchFamily="34" charset="0"/>
              </a:rPr>
              <a:t>.</a:t>
            </a:r>
            <a:endParaRPr lang="it-IT" dirty="0"/>
          </a:p>
        </p:txBody>
      </p:sp>
      <p:pic>
        <p:nvPicPr>
          <p:cNvPr id="7" name="Segnaposto contenuto 6" descr="Immagine che contiene Diagramma, schermata, linea, diagramma&#10;&#10;Descrizione generata automaticamente">
            <a:extLst>
              <a:ext uri="{FF2B5EF4-FFF2-40B4-BE49-F238E27FC236}">
                <a16:creationId xmlns:a16="http://schemas.microsoft.com/office/drawing/2014/main" id="{506BBB23-81F7-664A-362D-714FF81D64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85800" y="990600"/>
            <a:ext cx="6858000" cy="4572000"/>
          </a:xfrm>
          <a:prstGeom prst="rect">
            <a:avLst/>
          </a:prstGeom>
        </p:spPr>
      </p:pic>
    </p:spTree>
    <p:extLst>
      <p:ext uri="{BB962C8B-B14F-4D97-AF65-F5344CB8AC3E}">
        <p14:creationId xmlns:p14="http://schemas.microsoft.com/office/powerpoint/2010/main" val="2738355741"/>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C4C93DA3-AE40-A811-CF60-0E145A62039E}"/>
              </a:ext>
            </a:extLst>
          </p:cNvPr>
          <p:cNvPicPr>
            <a:picLocks noChangeAspect="1"/>
          </p:cNvPicPr>
          <p:nvPr/>
        </p:nvPicPr>
        <p:blipFill rotWithShape="1">
          <a:blip r:embed="rId3">
            <a:alphaModFix amt="35000"/>
          </a:blip>
          <a:srcRect t="15730"/>
          <a:stretch/>
        </p:blipFill>
        <p:spPr>
          <a:xfrm>
            <a:off x="2" y="7079"/>
            <a:ext cx="12191998" cy="6858000"/>
          </a:xfrm>
          <a:prstGeom prst="rect">
            <a:avLst/>
          </a:prstGeom>
        </p:spPr>
      </p:pic>
      <p:sp>
        <p:nvSpPr>
          <p:cNvPr id="2" name="Titolo 1">
            <a:extLst>
              <a:ext uri="{FF2B5EF4-FFF2-40B4-BE49-F238E27FC236}">
                <a16:creationId xmlns:a16="http://schemas.microsoft.com/office/drawing/2014/main" id="{07BAA1C0-6C30-7F9A-AFD1-E39427D81C7C}"/>
              </a:ext>
            </a:extLst>
          </p:cNvPr>
          <p:cNvSpPr>
            <a:spLocks noGrp="1"/>
          </p:cNvSpPr>
          <p:nvPr>
            <p:ph type="title"/>
          </p:nvPr>
        </p:nvSpPr>
        <p:spPr>
          <a:xfrm>
            <a:off x="1066800" y="642594"/>
            <a:ext cx="10058400" cy="1371600"/>
          </a:xfrm>
        </p:spPr>
        <p:txBody>
          <a:bodyPr>
            <a:normAutofit/>
          </a:bodyPr>
          <a:lstStyle/>
          <a:p>
            <a:r>
              <a:rPr lang="it-IT" dirty="0"/>
              <a:t>Principali benefici </a:t>
            </a:r>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15" name="Elemento grafico 14" descr="Cerchi con frecce contorno">
            <a:extLst>
              <a:ext uri="{FF2B5EF4-FFF2-40B4-BE49-F238E27FC236}">
                <a16:creationId xmlns:a16="http://schemas.microsoft.com/office/drawing/2014/main" id="{E47AE16E-3C81-41B3-CDA9-FFBB293AC4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02207" y="2313165"/>
            <a:ext cx="1837494" cy="1837494"/>
          </a:xfrm>
          <a:prstGeom prst="rect">
            <a:avLst/>
          </a:prstGeom>
        </p:spPr>
      </p:pic>
      <p:pic>
        <p:nvPicPr>
          <p:cNvPr id="17" name="Elemento grafico 16" descr="Appunti parzialmente selezionati con riempimento a tinta unita">
            <a:extLst>
              <a:ext uri="{FF2B5EF4-FFF2-40B4-BE49-F238E27FC236}">
                <a16:creationId xmlns:a16="http://schemas.microsoft.com/office/drawing/2014/main" id="{2E797BCD-C62B-4AE8-C77E-36CA2A66468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62990" y="2313165"/>
            <a:ext cx="1671833" cy="1671833"/>
          </a:xfrm>
          <a:prstGeom prst="rect">
            <a:avLst/>
          </a:prstGeom>
        </p:spPr>
      </p:pic>
      <p:sp>
        <p:nvSpPr>
          <p:cNvPr id="18" name="CasellaDiTesto 17">
            <a:extLst>
              <a:ext uri="{FF2B5EF4-FFF2-40B4-BE49-F238E27FC236}">
                <a16:creationId xmlns:a16="http://schemas.microsoft.com/office/drawing/2014/main" id="{CE2AD4AC-558D-32DA-BFB8-B4ACEF0F6371}"/>
              </a:ext>
            </a:extLst>
          </p:cNvPr>
          <p:cNvSpPr txBox="1"/>
          <p:nvPr/>
        </p:nvSpPr>
        <p:spPr>
          <a:xfrm>
            <a:off x="1079024" y="4005784"/>
            <a:ext cx="3083859" cy="2616101"/>
          </a:xfrm>
          <a:prstGeom prst="rect">
            <a:avLst/>
          </a:prstGeom>
          <a:noFill/>
        </p:spPr>
        <p:txBody>
          <a:bodyPr wrap="square" rtlCol="0">
            <a:spAutoFit/>
          </a:bodyPr>
          <a:lstStyle/>
          <a:p>
            <a:pPr algn="ctr"/>
            <a:r>
              <a:rPr lang="it-IT" sz="1900" b="1" i="1" dirty="0">
                <a:solidFill>
                  <a:schemeClr val="bg1"/>
                </a:solidFill>
              </a:rPr>
              <a:t>INTEROPERABILITA</a:t>
            </a:r>
          </a:p>
          <a:p>
            <a:pPr algn="ctr"/>
            <a:endParaRPr lang="it-IT" sz="1900" i="1" dirty="0"/>
          </a:p>
          <a:p>
            <a:pPr algn="ctr"/>
            <a:r>
              <a:rPr lang="it-IT" dirty="0"/>
              <a:t>FHIR favorisce lo scambio di informazioni sanitarie tra diversi sistemi, migliorandone la condivisione e l’accesso ai dati tra operatori sanitari, pazienti e sistemi di supporto decisionale.</a:t>
            </a:r>
          </a:p>
        </p:txBody>
      </p:sp>
      <p:sp>
        <p:nvSpPr>
          <p:cNvPr id="19" name="CasellaDiTesto 18">
            <a:extLst>
              <a:ext uri="{FF2B5EF4-FFF2-40B4-BE49-F238E27FC236}">
                <a16:creationId xmlns:a16="http://schemas.microsoft.com/office/drawing/2014/main" id="{D67A7354-CD4B-B28D-965D-944125A7FE96}"/>
              </a:ext>
            </a:extLst>
          </p:cNvPr>
          <p:cNvSpPr txBox="1"/>
          <p:nvPr/>
        </p:nvSpPr>
        <p:spPr>
          <a:xfrm>
            <a:off x="4156976" y="4005784"/>
            <a:ext cx="3083859" cy="2308324"/>
          </a:xfrm>
          <a:prstGeom prst="rect">
            <a:avLst/>
          </a:prstGeom>
          <a:noFill/>
        </p:spPr>
        <p:txBody>
          <a:bodyPr wrap="square" rtlCol="0">
            <a:spAutoFit/>
          </a:bodyPr>
          <a:lstStyle/>
          <a:p>
            <a:pPr algn="ctr"/>
            <a:r>
              <a:rPr lang="it-IT" sz="1900" b="1" i="1" dirty="0">
                <a:solidFill>
                  <a:schemeClr val="bg1"/>
                </a:solidFill>
              </a:rPr>
              <a:t>STANDARDIZZAZIONE</a:t>
            </a:r>
          </a:p>
          <a:p>
            <a:pPr algn="ctr"/>
            <a:endParaRPr lang="it-IT" dirty="0"/>
          </a:p>
          <a:p>
            <a:pPr algn="ctr"/>
            <a:r>
              <a:rPr lang="it-IT" dirty="0"/>
              <a:t>FHIR offre un framework standardizzato per organizzare i dati sanitari, garantendo la coerenza e facilitando l’interpretazione delle informazioni.</a:t>
            </a:r>
            <a:endParaRPr lang="it-IT" b="0" i="0" u="none" strike="noStrike" dirty="0">
              <a:solidFill>
                <a:srgbClr val="D1D5DB"/>
              </a:solidFill>
              <a:effectLst/>
              <a:latin typeface="Söhne"/>
            </a:endParaRPr>
          </a:p>
        </p:txBody>
      </p:sp>
      <p:sp>
        <p:nvSpPr>
          <p:cNvPr id="20" name="CasellaDiTesto 19">
            <a:extLst>
              <a:ext uri="{FF2B5EF4-FFF2-40B4-BE49-F238E27FC236}">
                <a16:creationId xmlns:a16="http://schemas.microsoft.com/office/drawing/2014/main" id="{80E5D289-4273-3715-C742-BF507F6A4088}"/>
              </a:ext>
            </a:extLst>
          </p:cNvPr>
          <p:cNvSpPr txBox="1"/>
          <p:nvPr/>
        </p:nvSpPr>
        <p:spPr>
          <a:xfrm>
            <a:off x="7606021" y="4002757"/>
            <a:ext cx="3083859" cy="2862322"/>
          </a:xfrm>
          <a:prstGeom prst="rect">
            <a:avLst/>
          </a:prstGeom>
          <a:noFill/>
        </p:spPr>
        <p:txBody>
          <a:bodyPr wrap="square" rtlCol="0">
            <a:spAutoFit/>
          </a:bodyPr>
          <a:lstStyle/>
          <a:p>
            <a:pPr algn="ctr"/>
            <a:r>
              <a:rPr lang="it-IT" sz="1900" b="1" i="1" dirty="0">
                <a:solidFill>
                  <a:schemeClr val="bg1"/>
                </a:solidFill>
              </a:rPr>
              <a:t>FLESSIBILITA</a:t>
            </a:r>
          </a:p>
          <a:p>
            <a:pPr algn="ctr"/>
            <a:endParaRPr lang="it-IT" dirty="0"/>
          </a:p>
          <a:p>
            <a:pPr algn="ctr"/>
            <a:r>
              <a:rPr lang="it-IT" dirty="0"/>
              <a:t>Grazie alla sua struttura modulare e flessibile, FHIR si adatta facilmente ai cambiamenti nelle esigenze sanitarie, consentendo una gestione efficiente delle informazioni in vari contesti.</a:t>
            </a:r>
          </a:p>
          <a:p>
            <a:pPr algn="ctr"/>
            <a:endParaRPr lang="it-IT" dirty="0"/>
          </a:p>
        </p:txBody>
      </p:sp>
      <p:pic>
        <p:nvPicPr>
          <p:cNvPr id="22" name="Elemento grafico 21" descr="Bivio stradale contorno">
            <a:extLst>
              <a:ext uri="{FF2B5EF4-FFF2-40B4-BE49-F238E27FC236}">
                <a16:creationId xmlns:a16="http://schemas.microsoft.com/office/drawing/2014/main" id="{2E6952B9-1C5F-4574-6991-33F62B5CF29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265464" y="2341586"/>
            <a:ext cx="1602035" cy="1602035"/>
          </a:xfrm>
          <a:prstGeom prst="rect">
            <a:avLst/>
          </a:prstGeom>
        </p:spPr>
      </p:pic>
    </p:spTree>
    <p:extLst>
      <p:ext uri="{BB962C8B-B14F-4D97-AF65-F5344CB8AC3E}">
        <p14:creationId xmlns:p14="http://schemas.microsoft.com/office/powerpoint/2010/main" val="161899444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2AD1F9D1-86A0-880F-4A21-C7B1F6FA9F57}"/>
              </a:ext>
            </a:extLst>
          </p:cNvPr>
          <p:cNvPicPr>
            <a:picLocks noChangeAspect="1"/>
          </p:cNvPicPr>
          <p:nvPr/>
        </p:nvPicPr>
        <p:blipFill rotWithShape="1">
          <a:blip r:embed="rId3">
            <a:alphaModFix amt="35000"/>
          </a:blip>
          <a:srcRect t="15730"/>
          <a:stretch/>
        </p:blipFill>
        <p:spPr>
          <a:xfrm>
            <a:off x="0" y="0"/>
            <a:ext cx="12191980" cy="6857990"/>
          </a:xfrm>
          <a:prstGeom prst="rect">
            <a:avLst/>
          </a:prstGeom>
        </p:spPr>
      </p:pic>
      <p:sp>
        <p:nvSpPr>
          <p:cNvPr id="2" name="Titolo 1">
            <a:extLst>
              <a:ext uri="{FF2B5EF4-FFF2-40B4-BE49-F238E27FC236}">
                <a16:creationId xmlns:a16="http://schemas.microsoft.com/office/drawing/2014/main" id="{AF4DD0F7-A3EB-57F0-D9FA-0737FD516EDB}"/>
              </a:ext>
            </a:extLst>
          </p:cNvPr>
          <p:cNvSpPr>
            <a:spLocks noGrp="1"/>
          </p:cNvSpPr>
          <p:nvPr>
            <p:ph type="title"/>
          </p:nvPr>
        </p:nvSpPr>
        <p:spPr>
          <a:xfrm>
            <a:off x="1066800" y="642594"/>
            <a:ext cx="10058400" cy="1371600"/>
          </a:xfrm>
        </p:spPr>
        <p:txBody>
          <a:bodyPr>
            <a:normAutofit/>
          </a:bodyPr>
          <a:lstStyle/>
          <a:p>
            <a:r>
              <a:rPr lang="it-IT" dirty="0"/>
              <a:t>Orange Data Mining</a:t>
            </a:r>
          </a:p>
        </p:txBody>
      </p:sp>
      <p:sp>
        <p:nvSpPr>
          <p:cNvPr id="3" name="Segnaposto contenuto 2">
            <a:extLst>
              <a:ext uri="{FF2B5EF4-FFF2-40B4-BE49-F238E27FC236}">
                <a16:creationId xmlns:a16="http://schemas.microsoft.com/office/drawing/2014/main" id="{585EAF04-E224-C1FB-7F9E-2142E243B6AA}"/>
              </a:ext>
            </a:extLst>
          </p:cNvPr>
          <p:cNvSpPr>
            <a:spLocks noGrp="1"/>
          </p:cNvSpPr>
          <p:nvPr>
            <p:ph idx="1"/>
          </p:nvPr>
        </p:nvSpPr>
        <p:spPr>
          <a:xfrm>
            <a:off x="1066800" y="1896932"/>
            <a:ext cx="10058400" cy="3849624"/>
          </a:xfrm>
        </p:spPr>
        <p:txBody>
          <a:bodyPr>
            <a:normAutofit/>
          </a:bodyPr>
          <a:lstStyle/>
          <a:p>
            <a:r>
              <a:rPr lang="it-IT" sz="1800" b="1" dirty="0">
                <a:effectLst/>
                <a:ea typeface="Calibri" panose="020F0502020204030204" pitchFamily="34" charset="0"/>
              </a:rPr>
              <a:t>Orange</a:t>
            </a:r>
            <a:r>
              <a:rPr lang="it-IT" sz="1800" dirty="0">
                <a:effectLst/>
                <a:ea typeface="Calibri" panose="020F0502020204030204" pitchFamily="34" charset="0"/>
              </a:rPr>
              <a:t> è un toolkit open source per la visualizzazione dei dati, l'apprendimento automatico e il data mining</a:t>
            </a:r>
            <a:r>
              <a:rPr lang="it-IT" dirty="0">
                <a:effectLst/>
              </a:rPr>
              <a:t> .</a:t>
            </a:r>
            <a:endParaRPr lang="it-IT" dirty="0"/>
          </a:p>
          <a:p>
            <a:r>
              <a:rPr lang="it-IT" sz="1800" dirty="0">
                <a:effectLst/>
                <a:ea typeface="Calibri" panose="020F0502020204030204" pitchFamily="34" charset="0"/>
              </a:rPr>
              <a:t>I componenti di Orange, noti come </a:t>
            </a:r>
            <a:r>
              <a:rPr lang="it-IT" sz="1800" i="1" dirty="0">
                <a:effectLst/>
                <a:ea typeface="Calibri" panose="020F0502020204030204" pitchFamily="34" charset="0"/>
              </a:rPr>
              <a:t>widget</a:t>
            </a:r>
            <a:r>
              <a:rPr lang="it-IT" sz="1800" dirty="0">
                <a:effectLst/>
                <a:ea typeface="Calibri" panose="020F0502020204030204" pitchFamily="34" charset="0"/>
              </a:rPr>
              <a:t>, vanno dalla semplice visualizzazione dei dati, alla selezione di sottoinsiemi e alla preelaborazione, fino alla valutazione empirica degli algoritmi di apprendimento e alla modellazione predittiva.</a:t>
            </a:r>
            <a:r>
              <a:rPr lang="it-IT" dirty="0">
                <a:effectLst/>
              </a:rPr>
              <a:t> </a:t>
            </a:r>
            <a:r>
              <a:rPr lang="it-IT" sz="1800" kern="100" dirty="0">
                <a:effectLst/>
                <a:ea typeface="Calibri" panose="020F0502020204030204" pitchFamily="34" charset="0"/>
                <a:cs typeface="Times New Roman" panose="02020603050405020304" pitchFamily="18" charset="0"/>
              </a:rPr>
              <a:t>Questa programmazione visuale è implementata attraverso un'interfaccia in cui i flussi di lavoro vengono creati collegando i widget. </a:t>
            </a:r>
          </a:p>
          <a:p>
            <a:endParaRPr lang="it-IT" dirty="0"/>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6146" name="Picture 2" descr="Orange Data Mining">
            <a:extLst>
              <a:ext uri="{FF2B5EF4-FFF2-40B4-BE49-F238E27FC236}">
                <a16:creationId xmlns:a16="http://schemas.microsoft.com/office/drawing/2014/main" id="{23CA7325-D9CE-9D6E-BAC5-F963AEF93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655" y="3821744"/>
            <a:ext cx="4963037" cy="288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3831103"/>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C4C93DA3-AE40-A811-CF60-0E145A62039E}"/>
              </a:ext>
            </a:extLst>
          </p:cNvPr>
          <p:cNvPicPr>
            <a:picLocks noChangeAspect="1"/>
          </p:cNvPicPr>
          <p:nvPr/>
        </p:nvPicPr>
        <p:blipFill rotWithShape="1">
          <a:blip r:embed="rId3">
            <a:alphaModFix amt="35000"/>
          </a:blip>
          <a:srcRect t="15730"/>
          <a:stretch/>
        </p:blipFill>
        <p:spPr>
          <a:xfrm>
            <a:off x="2" y="7079"/>
            <a:ext cx="12191998" cy="6858000"/>
          </a:xfrm>
          <a:prstGeom prst="rect">
            <a:avLst/>
          </a:prstGeom>
        </p:spPr>
      </p:pic>
      <p:sp>
        <p:nvSpPr>
          <p:cNvPr id="2" name="Titolo 1">
            <a:extLst>
              <a:ext uri="{FF2B5EF4-FFF2-40B4-BE49-F238E27FC236}">
                <a16:creationId xmlns:a16="http://schemas.microsoft.com/office/drawing/2014/main" id="{07BAA1C0-6C30-7F9A-AFD1-E39427D81C7C}"/>
              </a:ext>
            </a:extLst>
          </p:cNvPr>
          <p:cNvSpPr>
            <a:spLocks noGrp="1"/>
          </p:cNvSpPr>
          <p:nvPr>
            <p:ph type="title"/>
          </p:nvPr>
        </p:nvSpPr>
        <p:spPr>
          <a:xfrm>
            <a:off x="1066800" y="642594"/>
            <a:ext cx="10058400" cy="1371600"/>
          </a:xfrm>
        </p:spPr>
        <p:txBody>
          <a:bodyPr>
            <a:normAutofit/>
          </a:bodyPr>
          <a:lstStyle/>
          <a:p>
            <a:r>
              <a:rPr lang="it-IT" dirty="0"/>
              <a:t>Principali benefici </a:t>
            </a:r>
          </a:p>
        </p:txBody>
      </p:sp>
      <p:sp>
        <p:nvSpPr>
          <p:cNvPr id="11" name="Rectangle 10">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15" name="Elemento grafico 14" descr="Gesto della mano con riempimento a tinta unita">
            <a:extLst>
              <a:ext uri="{FF2B5EF4-FFF2-40B4-BE49-F238E27FC236}">
                <a16:creationId xmlns:a16="http://schemas.microsoft.com/office/drawing/2014/main" id="{E47AE16E-3C81-41B3-CDA9-FFBB293AC4A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736391" y="2313165"/>
            <a:ext cx="1689592" cy="1689592"/>
          </a:xfrm>
          <a:prstGeom prst="rect">
            <a:avLst/>
          </a:prstGeom>
        </p:spPr>
      </p:pic>
      <p:pic>
        <p:nvPicPr>
          <p:cNvPr id="17" name="Elemento grafico 16" descr="Presentazione con grafico a barre con riempimento a tinta unita">
            <a:extLst>
              <a:ext uri="{FF2B5EF4-FFF2-40B4-BE49-F238E27FC236}">
                <a16:creationId xmlns:a16="http://schemas.microsoft.com/office/drawing/2014/main" id="{2E797BCD-C62B-4AE8-C77E-36CA2A66468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845231" y="2313165"/>
            <a:ext cx="1671833" cy="1671833"/>
          </a:xfrm>
          <a:prstGeom prst="rect">
            <a:avLst/>
          </a:prstGeom>
        </p:spPr>
      </p:pic>
      <p:sp>
        <p:nvSpPr>
          <p:cNvPr id="18" name="CasellaDiTesto 17">
            <a:extLst>
              <a:ext uri="{FF2B5EF4-FFF2-40B4-BE49-F238E27FC236}">
                <a16:creationId xmlns:a16="http://schemas.microsoft.com/office/drawing/2014/main" id="{CE2AD4AC-558D-32DA-BFB8-B4ACEF0F6371}"/>
              </a:ext>
            </a:extLst>
          </p:cNvPr>
          <p:cNvSpPr txBox="1"/>
          <p:nvPr/>
        </p:nvSpPr>
        <p:spPr>
          <a:xfrm>
            <a:off x="1079024" y="4005784"/>
            <a:ext cx="3083859" cy="2616101"/>
          </a:xfrm>
          <a:prstGeom prst="rect">
            <a:avLst/>
          </a:prstGeom>
          <a:noFill/>
        </p:spPr>
        <p:txBody>
          <a:bodyPr wrap="square" rtlCol="0">
            <a:spAutoFit/>
          </a:bodyPr>
          <a:lstStyle/>
          <a:p>
            <a:pPr algn="ctr"/>
            <a:r>
              <a:rPr lang="it-IT" sz="1900" b="1" i="1" dirty="0">
                <a:solidFill>
                  <a:schemeClr val="bg1"/>
                </a:solidFill>
              </a:rPr>
              <a:t>FACILITÀ D’USO</a:t>
            </a:r>
          </a:p>
          <a:p>
            <a:pPr algn="ctr"/>
            <a:endParaRPr lang="it-IT" sz="1900" i="1" dirty="0"/>
          </a:p>
          <a:p>
            <a:pPr algn="ctr"/>
            <a:r>
              <a:rPr lang="it-IT" dirty="0"/>
              <a:t>Orange offre un'interfaccia grafica intuitiva e user-friendly che consente agli utenti, anche senza una profonda conoscenza in programmazione, di esplorare, analizzare e visualizzare i dati.</a:t>
            </a:r>
          </a:p>
        </p:txBody>
      </p:sp>
      <p:sp>
        <p:nvSpPr>
          <p:cNvPr id="19" name="CasellaDiTesto 18">
            <a:extLst>
              <a:ext uri="{FF2B5EF4-FFF2-40B4-BE49-F238E27FC236}">
                <a16:creationId xmlns:a16="http://schemas.microsoft.com/office/drawing/2014/main" id="{D67A7354-CD4B-B28D-965D-944125A7FE96}"/>
              </a:ext>
            </a:extLst>
          </p:cNvPr>
          <p:cNvSpPr txBox="1"/>
          <p:nvPr/>
        </p:nvSpPr>
        <p:spPr>
          <a:xfrm>
            <a:off x="4156976" y="4005784"/>
            <a:ext cx="3083859" cy="2323713"/>
          </a:xfrm>
          <a:prstGeom prst="rect">
            <a:avLst/>
          </a:prstGeom>
          <a:noFill/>
        </p:spPr>
        <p:txBody>
          <a:bodyPr wrap="square" rtlCol="0">
            <a:spAutoFit/>
          </a:bodyPr>
          <a:lstStyle/>
          <a:p>
            <a:pPr algn="ctr"/>
            <a:r>
              <a:rPr lang="it-IT" sz="1900" b="1" i="1" dirty="0">
                <a:solidFill>
                  <a:schemeClr val="bg1"/>
                </a:solidFill>
              </a:rPr>
              <a:t>VARIETÀ DI STRUMENTI</a:t>
            </a:r>
          </a:p>
          <a:p>
            <a:pPr algn="ctr"/>
            <a:endParaRPr lang="it-IT" dirty="0"/>
          </a:p>
          <a:p>
            <a:pPr algn="ctr"/>
            <a:r>
              <a:rPr lang="it-IT" dirty="0"/>
              <a:t>Orange fornisce un ampio spettro di strumenti per l'analisi dei dati, compresi algoritmi di machine learning, tecniche di visualizzazione e strumenti statistici.</a:t>
            </a:r>
            <a:endParaRPr lang="it-IT" b="0" i="0" u="none" strike="noStrike" dirty="0">
              <a:solidFill>
                <a:srgbClr val="D1D5DB"/>
              </a:solidFill>
              <a:effectLst/>
              <a:latin typeface="Söhne"/>
            </a:endParaRPr>
          </a:p>
        </p:txBody>
      </p:sp>
      <p:sp>
        <p:nvSpPr>
          <p:cNvPr id="20" name="CasellaDiTesto 19">
            <a:extLst>
              <a:ext uri="{FF2B5EF4-FFF2-40B4-BE49-F238E27FC236}">
                <a16:creationId xmlns:a16="http://schemas.microsoft.com/office/drawing/2014/main" id="{80E5D289-4273-3715-C742-BF507F6A4088}"/>
              </a:ext>
            </a:extLst>
          </p:cNvPr>
          <p:cNvSpPr txBox="1"/>
          <p:nvPr/>
        </p:nvSpPr>
        <p:spPr>
          <a:xfrm>
            <a:off x="7606021" y="4002757"/>
            <a:ext cx="3083859" cy="2323713"/>
          </a:xfrm>
          <a:prstGeom prst="rect">
            <a:avLst/>
          </a:prstGeom>
          <a:noFill/>
        </p:spPr>
        <p:txBody>
          <a:bodyPr wrap="square" rtlCol="0">
            <a:spAutoFit/>
          </a:bodyPr>
          <a:lstStyle/>
          <a:p>
            <a:pPr algn="ctr"/>
            <a:r>
              <a:rPr lang="it-IT" sz="1900" b="1" i="1" dirty="0">
                <a:solidFill>
                  <a:schemeClr val="bg1"/>
                </a:solidFill>
              </a:rPr>
              <a:t>VERSATILITÀ</a:t>
            </a:r>
          </a:p>
          <a:p>
            <a:pPr algn="ctr"/>
            <a:endParaRPr lang="it-IT" dirty="0"/>
          </a:p>
          <a:p>
            <a:pPr algn="ctr"/>
            <a:r>
              <a:rPr lang="it-IT" b="0" i="0" u="none" strike="noStrike" dirty="0">
                <a:effectLst/>
              </a:rPr>
              <a:t>Orange è progettato per essere flessibile e applicabile in diverse aree disciplinari, tra cui scienze sociali, biologia, business intelligence e altro ancora.</a:t>
            </a:r>
          </a:p>
          <a:p>
            <a:pPr algn="ctr"/>
            <a:endParaRPr lang="it-IT" dirty="0"/>
          </a:p>
        </p:txBody>
      </p:sp>
      <p:pic>
        <p:nvPicPr>
          <p:cNvPr id="22" name="Elemento grafico 21" descr="Libri con riempimento a tinta unita">
            <a:extLst>
              <a:ext uri="{FF2B5EF4-FFF2-40B4-BE49-F238E27FC236}">
                <a16:creationId xmlns:a16="http://schemas.microsoft.com/office/drawing/2014/main" id="{2E6952B9-1C5F-4574-6991-33F62B5CF29B}"/>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265464" y="2341586"/>
            <a:ext cx="1602035" cy="1602035"/>
          </a:xfrm>
          <a:prstGeom prst="rect">
            <a:avLst/>
          </a:prstGeom>
        </p:spPr>
      </p:pic>
    </p:spTree>
    <p:extLst>
      <p:ext uri="{BB962C8B-B14F-4D97-AF65-F5344CB8AC3E}">
        <p14:creationId xmlns:p14="http://schemas.microsoft.com/office/powerpoint/2010/main" val="260451417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0" y="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p:txBody>
          <a:bodyPr>
            <a:normAutofit/>
          </a:bodyPr>
          <a:lstStyle/>
          <a:p>
            <a:r>
              <a:rPr lang="it-IT" dirty="0"/>
              <a:t>Le risorse</a:t>
            </a:r>
          </a:p>
        </p:txBody>
      </p:sp>
      <p:sp>
        <p:nvSpPr>
          <p:cNvPr id="3" name="Segnaposto contenuto 2">
            <a:extLst>
              <a:ext uri="{FF2B5EF4-FFF2-40B4-BE49-F238E27FC236}">
                <a16:creationId xmlns:a16="http://schemas.microsoft.com/office/drawing/2014/main" id="{CCFC3D3A-22BA-9B68-FD98-803966F7F536}"/>
              </a:ext>
            </a:extLst>
          </p:cNvPr>
          <p:cNvSpPr>
            <a:spLocks noGrp="1"/>
          </p:cNvSpPr>
          <p:nvPr>
            <p:ph idx="1"/>
          </p:nvPr>
        </p:nvSpPr>
        <p:spPr>
          <a:xfrm>
            <a:off x="721895" y="1732547"/>
            <a:ext cx="10748210" cy="4482859"/>
          </a:xfrm>
        </p:spPr>
        <p:txBody>
          <a:bodyPr>
            <a:normAutofit fontScale="92500" lnSpcReduction="10000"/>
          </a:bodyPr>
          <a:lstStyle/>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Patient</a:t>
            </a:r>
            <a:r>
              <a:rPr lang="it-IT" sz="1800" kern="100" dirty="0">
                <a:effectLst/>
                <a:ea typeface="Calibri" panose="020F0502020204030204" pitchFamily="34" charset="0"/>
                <a:cs typeface="Times New Roman" panose="02020603050405020304" pitchFamily="18" charset="0"/>
              </a:rPr>
              <a:t>: rappresenta le informazioni principali di un paziente, come nome, data di nascita, genere, codice identificativo univoco, ecc.</a:t>
            </a:r>
          </a:p>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DiagnosticReport</a:t>
            </a:r>
            <a:r>
              <a:rPr lang="it-IT" sz="1800" kern="100" dirty="0">
                <a:effectLst/>
                <a:ea typeface="Calibri" panose="020F0502020204030204" pitchFamily="34" charset="0"/>
                <a:cs typeface="Times New Roman" panose="02020603050405020304" pitchFamily="18" charset="0"/>
              </a:rPr>
              <a:t>: </a:t>
            </a:r>
            <a:r>
              <a:rPr lang="it-IT" sz="1800" kern="100" dirty="0">
                <a:ea typeface="Calibri" panose="020F0502020204030204" pitchFamily="34" charset="0"/>
                <a:cs typeface="Times New Roman" panose="02020603050405020304" pitchFamily="18" charset="0"/>
              </a:rPr>
              <a:t>c</a:t>
            </a:r>
            <a:r>
              <a:rPr lang="it-IT" sz="1800" kern="100" dirty="0">
                <a:effectLst/>
                <a:ea typeface="Calibri" panose="020F0502020204030204" pitchFamily="34" charset="0"/>
                <a:cs typeface="Times New Roman" panose="02020603050405020304" pitchFamily="18" charset="0"/>
              </a:rPr>
              <a:t>ontiene i risultati di test, immagini diagnostiche o osservazioni relative a una diagnosi specifica del paziente.</a:t>
            </a:r>
          </a:p>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Encounter</a:t>
            </a:r>
            <a:r>
              <a:rPr lang="it-IT" sz="1800" kern="100" dirty="0">
                <a:effectLst/>
                <a:ea typeface="Calibri" panose="020F0502020204030204" pitchFamily="34" charset="0"/>
                <a:cs typeface="Times New Roman" panose="02020603050405020304" pitchFamily="18" charset="0"/>
              </a:rPr>
              <a:t>: rappresenta un incontro tra un paziente e un operatore sanitario o una struttura sanitaria. Include informazioni sulla ragione dell'incontro, il luogo, la data, e altre informazioni correlate.</a:t>
            </a:r>
          </a:p>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Observation</a:t>
            </a:r>
            <a:r>
              <a:rPr lang="it-IT" sz="1800" kern="100" dirty="0">
                <a:effectLst/>
                <a:ea typeface="Calibri" panose="020F0502020204030204" pitchFamily="34" charset="0"/>
                <a:cs typeface="Times New Roman" panose="02020603050405020304" pitchFamily="18" charset="0"/>
              </a:rPr>
              <a:t>: contiene misurazioni, osservazioni o valutazioni cliniche relative alla salute del paziente, come la pressione sanguigna, il battito cardiaco, i livelli di glucosio nel sangue, ecc.</a:t>
            </a:r>
          </a:p>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Medication</a:t>
            </a:r>
            <a:r>
              <a:rPr lang="it-IT" sz="1800" kern="100" dirty="0">
                <a:effectLst/>
                <a:ea typeface="Calibri" panose="020F0502020204030204" pitchFamily="34" charset="0"/>
                <a:cs typeface="Times New Roman" panose="02020603050405020304" pitchFamily="18" charset="0"/>
              </a:rPr>
              <a:t>: rappresenta un medicinale che può essere prescritto o somministrato a un paziente, incluso il nome, la dose, la via di somministrazione, ecc.</a:t>
            </a:r>
          </a:p>
          <a:p>
            <a:pPr marL="342900" lvl="0" indent="-342900">
              <a:buFont typeface="+mj-lt"/>
              <a:buAutoNum type="arabicPeriod"/>
              <a:tabLst>
                <a:tab pos="457200" algn="l"/>
              </a:tabLst>
            </a:pPr>
            <a:r>
              <a:rPr lang="it-IT" sz="1800" b="1" kern="100" dirty="0">
                <a:effectLst/>
                <a:ea typeface="Calibri" panose="020F0502020204030204" pitchFamily="34" charset="0"/>
                <a:cs typeface="Times New Roman" panose="02020603050405020304" pitchFamily="18" charset="0"/>
              </a:rPr>
              <a:t>Procedure</a:t>
            </a:r>
            <a:r>
              <a:rPr lang="it-IT" sz="1800" kern="100" dirty="0">
                <a:effectLst/>
                <a:ea typeface="Calibri" panose="020F0502020204030204" pitchFamily="34" charset="0"/>
                <a:cs typeface="Times New Roman" panose="02020603050405020304" pitchFamily="18" charset="0"/>
              </a:rPr>
              <a:t>: contiene informazioni su procedure o interventi medici eseguiti o pianificati per il paziente, come un intervento chirurgico, una terapia, ecc.</a:t>
            </a:r>
          </a:p>
          <a:p>
            <a:pPr marL="342900" lvl="0" indent="-342900">
              <a:buFont typeface="+mj-lt"/>
              <a:buAutoNum type="arabicPeriod"/>
              <a:tabLst>
                <a:tab pos="457200" algn="l"/>
              </a:tabLst>
            </a:pPr>
            <a:r>
              <a:rPr lang="it-IT" sz="1800" b="1" kern="100" dirty="0" err="1">
                <a:effectLst/>
                <a:ea typeface="Calibri" panose="020F0502020204030204" pitchFamily="34" charset="0"/>
                <a:cs typeface="Times New Roman" panose="02020603050405020304" pitchFamily="18" charset="0"/>
              </a:rPr>
              <a:t>MedicationRequest</a:t>
            </a:r>
            <a:r>
              <a:rPr lang="it-IT" sz="1800" kern="100" dirty="0">
                <a:effectLst/>
                <a:ea typeface="Calibri" panose="020F0502020204030204" pitchFamily="34" charset="0"/>
                <a:cs typeface="Times New Roman" panose="02020603050405020304" pitchFamily="18" charset="0"/>
              </a:rPr>
              <a:t>: rappresenta la richiesta di prescrizione di un medicinale per un paziente da parte di un medico o di un operatore sanitario, inclusi dettagli come il medicinale richiesto, la dose, la frequenza, ecc.</a:t>
            </a:r>
          </a:p>
          <a:p>
            <a:endParaRPr lang="it-IT" dirty="0"/>
          </a:p>
        </p:txBody>
      </p:sp>
    </p:spTree>
    <p:extLst>
      <p:ext uri="{BB962C8B-B14F-4D97-AF65-F5344CB8AC3E}">
        <p14:creationId xmlns:p14="http://schemas.microsoft.com/office/powerpoint/2010/main" val="1467219848"/>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1066800" y="642594"/>
            <a:ext cx="10058400" cy="1371600"/>
          </a:xfrm>
        </p:spPr>
        <p:txBody>
          <a:bodyPr>
            <a:normAutofit/>
          </a:bodyPr>
          <a:lstStyle/>
          <a:p>
            <a:r>
              <a:rPr lang="it-IT" dirty="0"/>
              <a:t>Configurazioni preliminari</a:t>
            </a:r>
          </a:p>
        </p:txBody>
      </p:sp>
      <p:sp>
        <p:nvSpPr>
          <p:cNvPr id="13" name="Rectangle 1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3" name="Segnaposto contenuto 2" descr="Immagine che contiene testo, schermata, Carattere, bianco&#10;&#10;Descrizione generata automaticamente">
            <a:extLst>
              <a:ext uri="{FF2B5EF4-FFF2-40B4-BE49-F238E27FC236}">
                <a16:creationId xmlns:a16="http://schemas.microsoft.com/office/drawing/2014/main" id="{BC50C0D6-7027-A44E-A1FC-0F15A017401C}"/>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545" r="43021"/>
          <a:stretch/>
        </p:blipFill>
        <p:spPr>
          <a:xfrm>
            <a:off x="1066800" y="1832244"/>
            <a:ext cx="4404066" cy="1407600"/>
          </a:xfrm>
          <a:prstGeom prst="rect">
            <a:avLst/>
          </a:prstGeom>
        </p:spPr>
      </p:pic>
      <p:pic>
        <p:nvPicPr>
          <p:cNvPr id="5" name="Immagine 4">
            <a:extLst>
              <a:ext uri="{FF2B5EF4-FFF2-40B4-BE49-F238E27FC236}">
                <a16:creationId xmlns:a16="http://schemas.microsoft.com/office/drawing/2014/main" id="{1C1FCF27-8C76-631C-F0DC-54B50BCA9301}"/>
              </a:ext>
            </a:extLst>
          </p:cNvPr>
          <p:cNvPicPr>
            <a:picLocks noChangeAspect="1"/>
          </p:cNvPicPr>
          <p:nvPr/>
        </p:nvPicPr>
        <p:blipFill>
          <a:blip r:embed="rId5"/>
          <a:srcRect l="685" r="685"/>
          <a:stretch/>
        </p:blipFill>
        <p:spPr bwMode="auto">
          <a:xfrm>
            <a:off x="1066800" y="3729790"/>
            <a:ext cx="6126480" cy="2037080"/>
          </a:xfrm>
          <a:prstGeom prst="rect">
            <a:avLst/>
          </a:prstGeom>
          <a:ln>
            <a:noFill/>
          </a:ln>
          <a:extLst>
            <a:ext uri="{53640926-AAD7-44D8-BBD7-CCE9431645EC}">
              <a14:shadowObscured xmlns:a14="http://schemas.microsoft.com/office/drawing/2010/main"/>
            </a:ext>
          </a:extLst>
        </p:spPr>
      </p:pic>
      <p:sp>
        <p:nvSpPr>
          <p:cNvPr id="6" name="CasellaDiTesto 5">
            <a:extLst>
              <a:ext uri="{FF2B5EF4-FFF2-40B4-BE49-F238E27FC236}">
                <a16:creationId xmlns:a16="http://schemas.microsoft.com/office/drawing/2014/main" id="{11734231-8DC7-2C4A-3179-C1CC677A07A0}"/>
              </a:ext>
            </a:extLst>
          </p:cNvPr>
          <p:cNvSpPr txBox="1"/>
          <p:nvPr/>
        </p:nvSpPr>
        <p:spPr>
          <a:xfrm>
            <a:off x="5834411" y="1818879"/>
            <a:ext cx="5898776" cy="1200329"/>
          </a:xfrm>
          <a:prstGeom prst="rect">
            <a:avLst/>
          </a:prstGeom>
          <a:noFill/>
        </p:spPr>
        <p:txBody>
          <a:bodyPr wrap="square" rtlCol="0">
            <a:spAutoFit/>
          </a:bodyPr>
          <a:lstStyle/>
          <a:p>
            <a:r>
              <a:rPr lang="it-IT" dirty="0"/>
              <a:t>Ai fini della creazione dei widget in Python, il progetto deve avere una struttura precisa: sarà necessaria una directory principale al cui interno sarà presenti il file di set-up e una sottodirectory che conterrà i file con il codice relativo ai widget.</a:t>
            </a:r>
          </a:p>
        </p:txBody>
      </p:sp>
      <p:sp>
        <p:nvSpPr>
          <p:cNvPr id="7" name="CasellaDiTesto 6">
            <a:extLst>
              <a:ext uri="{FF2B5EF4-FFF2-40B4-BE49-F238E27FC236}">
                <a16:creationId xmlns:a16="http://schemas.microsoft.com/office/drawing/2014/main" id="{A24FC03E-F7D1-3423-8D59-73810A4BABAC}"/>
              </a:ext>
            </a:extLst>
          </p:cNvPr>
          <p:cNvSpPr txBox="1"/>
          <p:nvPr/>
        </p:nvSpPr>
        <p:spPr>
          <a:xfrm>
            <a:off x="7404847" y="3429000"/>
            <a:ext cx="4328340" cy="2862322"/>
          </a:xfrm>
          <a:prstGeom prst="rect">
            <a:avLst/>
          </a:prstGeom>
          <a:noFill/>
        </p:spPr>
        <p:txBody>
          <a:bodyPr wrap="square" rtlCol="0">
            <a:spAutoFit/>
          </a:bodyPr>
          <a:lstStyle/>
          <a:p>
            <a:pPr marL="285750" indent="-285750">
              <a:buFont typeface="Arial" panose="020B0604020202020204" pitchFamily="34" charset="0"/>
              <a:buChar char="•"/>
            </a:pPr>
            <a:r>
              <a:rPr lang="it-IT" i="1" dirty="0"/>
              <a:t>name</a:t>
            </a:r>
            <a:r>
              <a:rPr lang="it-IT" dirty="0"/>
              <a:t> è il nome del pacchetto che conterrà i widget.</a:t>
            </a:r>
          </a:p>
          <a:p>
            <a:pPr marL="285750" indent="-285750">
              <a:buFont typeface="Arial" panose="020B0604020202020204" pitchFamily="34" charset="0"/>
              <a:buChar char="•"/>
            </a:pPr>
            <a:r>
              <a:rPr lang="it-IT" i="1" dirty="0"/>
              <a:t>packages</a:t>
            </a:r>
            <a:r>
              <a:rPr lang="it-IT" dirty="0"/>
              <a:t> rappresenta la directory che si sta utilizzando.</a:t>
            </a:r>
          </a:p>
          <a:p>
            <a:pPr marL="285750" indent="-285750">
              <a:buFont typeface="Arial" panose="020B0604020202020204" pitchFamily="34" charset="0"/>
              <a:buChar char="•"/>
            </a:pPr>
            <a:r>
              <a:rPr lang="it-IT" i="1" dirty="0" err="1"/>
              <a:t>package_data</a:t>
            </a:r>
            <a:r>
              <a:rPr lang="it-IT" i="1" dirty="0"/>
              <a:t> </a:t>
            </a:r>
            <a:r>
              <a:rPr lang="it-IT" dirty="0"/>
              <a:t>corrisponde ai dati da includere nel pacchetto.</a:t>
            </a:r>
          </a:p>
          <a:p>
            <a:pPr marL="285750" indent="-285750">
              <a:buFont typeface="Arial" panose="020B0604020202020204" pitchFamily="34" charset="0"/>
              <a:buChar char="•"/>
            </a:pPr>
            <a:r>
              <a:rPr lang="it-IT" i="1" dirty="0" err="1"/>
              <a:t>classifiers</a:t>
            </a:r>
            <a:r>
              <a:rPr lang="it-IT" dirty="0"/>
              <a:t> descrive informazioni aggiuntive sul pacchetto.</a:t>
            </a:r>
          </a:p>
          <a:p>
            <a:pPr marL="285750" indent="-285750">
              <a:buFont typeface="Arial" panose="020B0604020202020204" pitchFamily="34" charset="0"/>
              <a:buChar char="•"/>
            </a:pPr>
            <a:r>
              <a:rPr lang="it-IT" i="1" dirty="0" err="1"/>
              <a:t>entry_points</a:t>
            </a:r>
            <a:r>
              <a:rPr lang="it-IT" i="1" dirty="0"/>
              <a:t> </a:t>
            </a:r>
            <a:r>
              <a:rPr lang="it-IT" dirty="0"/>
              <a:t>dichiara i punti di ingresso per il pacchetto.</a:t>
            </a:r>
          </a:p>
        </p:txBody>
      </p:sp>
    </p:spTree>
    <p:extLst>
      <p:ext uri="{BB962C8B-B14F-4D97-AF65-F5344CB8AC3E}">
        <p14:creationId xmlns:p14="http://schemas.microsoft.com/office/powerpoint/2010/main" val="97037746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1066800" y="642594"/>
            <a:ext cx="10058400" cy="1371600"/>
          </a:xfrm>
        </p:spPr>
        <p:txBody>
          <a:bodyPr>
            <a:normAutofit/>
          </a:bodyPr>
          <a:lstStyle/>
          <a:p>
            <a:r>
              <a:rPr lang="it-IT" dirty="0"/>
              <a:t>Definizione di un widget</a:t>
            </a:r>
          </a:p>
        </p:txBody>
      </p:sp>
      <p:sp>
        <p:nvSpPr>
          <p:cNvPr id="13" name="Rectangle 12">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txBody>
          <a:bodyPr/>
          <a:lstStyle/>
          <a:p>
            <a:endParaRPr lang="it-IT"/>
          </a:p>
        </p:txBody>
      </p:sp>
      <p:pic>
        <p:nvPicPr>
          <p:cNvPr id="10" name="Immagine 9">
            <a:extLst>
              <a:ext uri="{FF2B5EF4-FFF2-40B4-BE49-F238E27FC236}">
                <a16:creationId xmlns:a16="http://schemas.microsoft.com/office/drawing/2014/main" id="{4D5B5678-9151-DD91-1284-7B949D3C64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9905" y="1895326"/>
            <a:ext cx="6092190" cy="3140547"/>
          </a:xfrm>
          <a:prstGeom prst="rect">
            <a:avLst/>
          </a:prstGeom>
        </p:spPr>
      </p:pic>
      <p:sp>
        <p:nvSpPr>
          <p:cNvPr id="12" name="CasellaDiTesto 11">
            <a:extLst>
              <a:ext uri="{FF2B5EF4-FFF2-40B4-BE49-F238E27FC236}">
                <a16:creationId xmlns:a16="http://schemas.microsoft.com/office/drawing/2014/main" id="{F963EC43-8704-0D91-E682-1405F90286B1}"/>
              </a:ext>
            </a:extLst>
          </p:cNvPr>
          <p:cNvSpPr txBox="1"/>
          <p:nvPr/>
        </p:nvSpPr>
        <p:spPr>
          <a:xfrm>
            <a:off x="555812" y="5154740"/>
            <a:ext cx="11259670" cy="646331"/>
          </a:xfrm>
          <a:prstGeom prst="rect">
            <a:avLst/>
          </a:prstGeom>
          <a:noFill/>
        </p:spPr>
        <p:txBody>
          <a:bodyPr wrap="square" rtlCol="0">
            <a:spAutoFit/>
          </a:bodyPr>
          <a:lstStyle/>
          <a:p>
            <a:r>
              <a:rPr lang="it-IT" sz="1800" i="1" dirty="0" err="1">
                <a:effectLst/>
                <a:ea typeface="Calibri" panose="020F0502020204030204" pitchFamily="34" charset="0"/>
              </a:rPr>
              <a:t>OWWidget</a:t>
            </a:r>
            <a:r>
              <a:rPr lang="it-IT" sz="1800" dirty="0">
                <a:effectLst/>
                <a:ea typeface="Calibri" panose="020F0502020204030204" pitchFamily="34" charset="0"/>
              </a:rPr>
              <a:t> è la classe base di un widget di Orange. Ogni widget deve includere informazioni come il nome, la descrizione, la categoria e l’icona, nonché definire le capacità di input/output e implementare la sua funzionalità all'interno della tela</a:t>
            </a:r>
            <a:r>
              <a:rPr lang="it-IT" dirty="0">
                <a:effectLst/>
              </a:rPr>
              <a:t> </a:t>
            </a:r>
            <a:endParaRPr lang="it-IT" dirty="0"/>
          </a:p>
        </p:txBody>
      </p:sp>
    </p:spTree>
    <p:extLst>
      <p:ext uri="{BB962C8B-B14F-4D97-AF65-F5344CB8AC3E}">
        <p14:creationId xmlns:p14="http://schemas.microsoft.com/office/powerpoint/2010/main" val="42647420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Sfondo astratto triangolare">
            <a:extLst>
              <a:ext uri="{FF2B5EF4-FFF2-40B4-BE49-F238E27FC236}">
                <a16:creationId xmlns:a16="http://schemas.microsoft.com/office/drawing/2014/main" id="{82D18C1A-6EAD-0653-E05C-24C997006423}"/>
              </a:ext>
            </a:extLst>
          </p:cNvPr>
          <p:cNvPicPr>
            <a:picLocks noChangeAspect="1"/>
          </p:cNvPicPr>
          <p:nvPr/>
        </p:nvPicPr>
        <p:blipFill rotWithShape="1">
          <a:blip r:embed="rId3">
            <a:alphaModFix amt="35000"/>
          </a:blip>
          <a:srcRect t="15730"/>
          <a:stretch/>
        </p:blipFill>
        <p:spPr>
          <a:xfrm>
            <a:off x="20" y="10"/>
            <a:ext cx="12191980" cy="6857990"/>
          </a:xfrm>
          <a:prstGeom prst="rect">
            <a:avLst/>
          </a:prstGeom>
        </p:spPr>
      </p:pic>
      <p:sp>
        <p:nvSpPr>
          <p:cNvPr id="2" name="Titolo 1">
            <a:extLst>
              <a:ext uri="{FF2B5EF4-FFF2-40B4-BE49-F238E27FC236}">
                <a16:creationId xmlns:a16="http://schemas.microsoft.com/office/drawing/2014/main" id="{C0FCEA1A-961A-711E-ACA8-F4F843CA651B}"/>
              </a:ext>
            </a:extLst>
          </p:cNvPr>
          <p:cNvSpPr>
            <a:spLocks noGrp="1"/>
          </p:cNvSpPr>
          <p:nvPr>
            <p:ph type="title"/>
          </p:nvPr>
        </p:nvSpPr>
        <p:spPr>
          <a:xfrm>
            <a:off x="8458200" y="607392"/>
            <a:ext cx="3161963" cy="1122016"/>
          </a:xfrm>
        </p:spPr>
        <p:txBody>
          <a:bodyPr>
            <a:normAutofit/>
          </a:bodyPr>
          <a:lstStyle/>
          <a:p>
            <a:r>
              <a:rPr lang="it-IT" dirty="0"/>
              <a:t>Widget di selezione dei file - 1</a:t>
            </a:r>
          </a:p>
        </p:txBody>
      </p:sp>
      <p:pic>
        <p:nvPicPr>
          <p:cNvPr id="9" name="Segnaposto contenuto 8">
            <a:extLst>
              <a:ext uri="{FF2B5EF4-FFF2-40B4-BE49-F238E27FC236}">
                <a16:creationId xmlns:a16="http://schemas.microsoft.com/office/drawing/2014/main" id="{8F5D20E4-AD29-9228-F9AD-BB9B0494940D}"/>
              </a:ext>
            </a:extLst>
          </p:cNvPr>
          <p:cNvPicPr>
            <a:picLocks noGrp="1" noChangeAspect="1"/>
          </p:cNvPicPr>
          <p:nvPr>
            <p:ph idx="1"/>
          </p:nvPr>
        </p:nvPicPr>
        <p:blipFill>
          <a:blip r:embed="rId4"/>
          <a:srcRect/>
          <a:stretch/>
        </p:blipFill>
        <p:spPr>
          <a:xfrm>
            <a:off x="1035751" y="609600"/>
            <a:ext cx="6158098" cy="5334000"/>
          </a:xfrm>
          <a:effectLst>
            <a:softEdge rad="38100"/>
          </a:effectLst>
        </p:spPr>
      </p:pic>
      <p:sp>
        <p:nvSpPr>
          <p:cNvPr id="7" name="Segnaposto testo 6">
            <a:extLst>
              <a:ext uri="{FF2B5EF4-FFF2-40B4-BE49-F238E27FC236}">
                <a16:creationId xmlns:a16="http://schemas.microsoft.com/office/drawing/2014/main" id="{EE928FA9-C090-82DF-0393-38E20383256D}"/>
              </a:ext>
            </a:extLst>
          </p:cNvPr>
          <p:cNvSpPr>
            <a:spLocks noGrp="1"/>
          </p:cNvSpPr>
          <p:nvPr>
            <p:ph type="body" sz="half" idx="2"/>
          </p:nvPr>
        </p:nvSpPr>
        <p:spPr>
          <a:xfrm>
            <a:off x="8458200" y="1844842"/>
            <a:ext cx="3161963" cy="4405766"/>
          </a:xfrm>
        </p:spPr>
        <p:txBody>
          <a:bodyPr>
            <a:normAutofit fontScale="85000" lnSpcReduction="10000"/>
          </a:bodyPr>
          <a:lstStyle/>
          <a:p>
            <a:r>
              <a:rPr lang="it-IT" dirty="0"/>
              <a:t>Il primo widget è stato progettato per la selezione dei file da locale:</a:t>
            </a:r>
          </a:p>
          <a:p>
            <a:pPr marL="285750" indent="-285750">
              <a:buFont typeface="Arial" panose="020B0604020202020204" pitchFamily="34" charset="0"/>
              <a:buChar char="•"/>
            </a:pPr>
            <a:r>
              <a:rPr lang="it-IT" sz="1800" dirty="0">
                <a:effectLst/>
                <a:ea typeface="Calibri" panose="020F0502020204030204" pitchFamily="34" charset="0"/>
              </a:rPr>
              <a:t>Nel metodo </a:t>
            </a:r>
            <a:r>
              <a:rPr lang="it-IT" sz="1800" i="1" dirty="0">
                <a:effectLst/>
                <a:ea typeface="Calibri" panose="020F0502020204030204" pitchFamily="34" charset="0"/>
              </a:rPr>
              <a:t>__</a:t>
            </a:r>
            <a:r>
              <a:rPr lang="it-IT" sz="1800" i="1" dirty="0" err="1">
                <a:effectLst/>
                <a:ea typeface="Calibri" panose="020F0502020204030204" pitchFamily="34" charset="0"/>
              </a:rPr>
              <a:t>init</a:t>
            </a:r>
            <a:r>
              <a:rPr lang="it-IT" sz="1800" i="1" dirty="0">
                <a:effectLst/>
                <a:ea typeface="Calibri" panose="020F0502020204030204" pitchFamily="34" charset="0"/>
              </a:rPr>
              <a:t>__,</a:t>
            </a:r>
            <a:r>
              <a:rPr lang="it-IT" sz="1800" dirty="0">
                <a:effectLst/>
                <a:ea typeface="Calibri" panose="020F0502020204030204" pitchFamily="34" charset="0"/>
              </a:rPr>
              <a:t> viene inizializzata la lista </a:t>
            </a:r>
            <a:r>
              <a:rPr lang="it-IT" sz="1800" i="1" dirty="0" err="1">
                <a:effectLst/>
                <a:ea typeface="Calibri" panose="020F0502020204030204" pitchFamily="34" charset="0"/>
              </a:rPr>
              <a:t>file_paths</a:t>
            </a:r>
            <a:r>
              <a:rPr lang="it-IT" sz="1800" dirty="0">
                <a:effectLst/>
                <a:ea typeface="Calibri" panose="020F0502020204030204" pitchFamily="34" charset="0"/>
              </a:rPr>
              <a:t> per memorizzare i percorsi dei file selezionati e si invoca il metodo </a:t>
            </a:r>
            <a:r>
              <a:rPr lang="it-IT" sz="1800" i="1" dirty="0" err="1">
                <a:effectLst/>
                <a:ea typeface="Calibri" panose="020F0502020204030204" pitchFamily="34" charset="0"/>
              </a:rPr>
              <a:t>init_ui</a:t>
            </a:r>
            <a:r>
              <a:rPr lang="it-IT" sz="1800" i="1" dirty="0">
                <a:effectLst/>
                <a:ea typeface="Calibri" panose="020F0502020204030204" pitchFamily="34" charset="0"/>
              </a:rPr>
              <a:t>()</a:t>
            </a:r>
            <a:r>
              <a:rPr lang="it-IT" sz="1800" dirty="0">
                <a:effectLst/>
                <a:ea typeface="Calibri" panose="020F0502020204030204" pitchFamily="34" charset="0"/>
              </a:rPr>
              <a:t> per inizializzare l'interfaccia utente</a:t>
            </a:r>
            <a:r>
              <a:rPr lang="it-IT" sz="1800" dirty="0">
                <a:ea typeface="Calibri" panose="020F0502020204030204" pitchFamily="34" charset="0"/>
              </a:rPr>
              <a:t>.</a:t>
            </a:r>
          </a:p>
          <a:p>
            <a:pPr marL="285750" indent="-285750">
              <a:buFont typeface="Arial" panose="020B0604020202020204" pitchFamily="34" charset="0"/>
              <a:buChar char="•"/>
            </a:pPr>
            <a:r>
              <a:rPr lang="it-IT" sz="1800" dirty="0">
                <a:effectLst/>
                <a:ea typeface="Calibri" panose="020F0502020204030204" pitchFamily="34" charset="0"/>
              </a:rPr>
              <a:t>Il metodo </a:t>
            </a:r>
            <a:r>
              <a:rPr lang="it-IT" sz="1800" i="1" dirty="0" err="1">
                <a:effectLst/>
                <a:ea typeface="Calibri" panose="020F0502020204030204" pitchFamily="34" charset="0"/>
              </a:rPr>
              <a:t>init_ui</a:t>
            </a:r>
            <a:r>
              <a:rPr lang="it-IT" sz="1800" i="1" dirty="0">
                <a:effectLst/>
                <a:ea typeface="Calibri" panose="020F0502020204030204" pitchFamily="34" charset="0"/>
              </a:rPr>
              <a:t>()</a:t>
            </a:r>
            <a:r>
              <a:rPr lang="it-IT" sz="1800" dirty="0">
                <a:effectLst/>
                <a:ea typeface="Calibri" panose="020F0502020204030204" pitchFamily="34" charset="0"/>
              </a:rPr>
              <a:t> crea un layout verticale per la disposizione degli elementi dell'interfaccia utente. Viene aggiunto un pulsante "</a:t>
            </a:r>
            <a:r>
              <a:rPr lang="it-IT" sz="1800" i="1" dirty="0">
                <a:effectLst/>
                <a:ea typeface="Calibri" panose="020F0502020204030204" pitchFamily="34" charset="0"/>
              </a:rPr>
              <a:t>Select JSON file(</a:t>
            </a:r>
            <a:r>
              <a:rPr lang="it-IT" sz="1800" i="1" dirty="0" err="1">
                <a:effectLst/>
                <a:ea typeface="Calibri" panose="020F0502020204030204" pitchFamily="34" charset="0"/>
              </a:rPr>
              <a:t>s</a:t>
            </a:r>
            <a:r>
              <a:rPr lang="it-IT" sz="1800" i="1" dirty="0">
                <a:effectLst/>
                <a:ea typeface="Calibri" panose="020F0502020204030204" pitchFamily="34" charset="0"/>
              </a:rPr>
              <a:t>)</a:t>
            </a:r>
            <a:r>
              <a:rPr lang="it-IT" sz="1800" dirty="0">
                <a:effectLst/>
                <a:ea typeface="Calibri" panose="020F0502020204030204" pitchFamily="34" charset="0"/>
              </a:rPr>
              <a:t>" e un </a:t>
            </a:r>
            <a:r>
              <a:rPr lang="it-IT" sz="1800" i="1" dirty="0" err="1">
                <a:effectLst/>
                <a:ea typeface="Calibri" panose="020F0502020204030204" pitchFamily="34" charset="0"/>
              </a:rPr>
              <a:t>QTextEdit</a:t>
            </a:r>
            <a:r>
              <a:rPr lang="it-IT" sz="1800" dirty="0">
                <a:effectLst/>
                <a:ea typeface="Calibri" panose="020F0502020204030204" pitchFamily="34" charset="0"/>
              </a:rPr>
              <a:t> per visualizzare i percorsi dei file selezionati. Infine, il layout verticale viene aggiunto all’area di controllo del widget</a:t>
            </a:r>
            <a:r>
              <a:rPr lang="it-IT" sz="1800" dirty="0">
                <a:ea typeface="Calibri" panose="020F0502020204030204" pitchFamily="34" charset="0"/>
              </a:rPr>
              <a:t>.</a:t>
            </a:r>
            <a:endParaRPr lang="it-IT" dirty="0"/>
          </a:p>
        </p:txBody>
      </p:sp>
    </p:spTree>
    <p:extLst>
      <p:ext uri="{BB962C8B-B14F-4D97-AF65-F5344CB8AC3E}">
        <p14:creationId xmlns:p14="http://schemas.microsoft.com/office/powerpoint/2010/main" val="2188867902"/>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AnalogousFromRegularSeed_2SEEDS">
      <a:dk1>
        <a:srgbClr val="000000"/>
      </a:dk1>
      <a:lt1>
        <a:srgbClr val="FFFFFF"/>
      </a:lt1>
      <a:dk2>
        <a:srgbClr val="3D2229"/>
      </a:dk2>
      <a:lt2>
        <a:srgbClr val="E2E5E8"/>
      </a:lt2>
      <a:accent1>
        <a:srgbClr val="D56A17"/>
      </a:accent1>
      <a:accent2>
        <a:srgbClr val="E72D29"/>
      </a:accent2>
      <a:accent3>
        <a:srgbClr val="B8A221"/>
      </a:accent3>
      <a:accent4>
        <a:srgbClr val="14B4A3"/>
      </a:accent4>
      <a:accent5>
        <a:srgbClr val="29ADE7"/>
      </a:accent5>
      <a:accent6>
        <a:srgbClr val="174CD5"/>
      </a:accent6>
      <a:hlink>
        <a:srgbClr val="3F87BF"/>
      </a:hlink>
      <a:folHlink>
        <a:srgbClr val="7F7F7F"/>
      </a:folHlink>
    </a:clrScheme>
    <a:fontScheme name="Savon">
      <a:maj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oudy Old Style"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TotalTime>
  <Words>2161</Words>
  <Application>Microsoft Macintosh PowerPoint</Application>
  <PresentationFormat>Widescreen</PresentationFormat>
  <Paragraphs>146</Paragraphs>
  <Slides>29</Slides>
  <Notes>28</Notes>
  <HiddenSlides>0</HiddenSlides>
  <MMClips>0</MMClips>
  <ScaleCrop>false</ScaleCrop>
  <HeadingPairs>
    <vt:vector size="6" baseType="variant">
      <vt:variant>
        <vt:lpstr>Caratteri utilizzati</vt:lpstr>
      </vt:variant>
      <vt:variant>
        <vt:i4>8</vt:i4>
      </vt:variant>
      <vt:variant>
        <vt:lpstr>Tema</vt:lpstr>
      </vt:variant>
      <vt:variant>
        <vt:i4>1</vt:i4>
      </vt:variant>
      <vt:variant>
        <vt:lpstr>Titoli diapositive</vt:lpstr>
      </vt:variant>
      <vt:variant>
        <vt:i4>29</vt:i4>
      </vt:variant>
    </vt:vector>
  </HeadingPairs>
  <TitlesOfParts>
    <vt:vector size="38" baseType="lpstr">
      <vt:lpstr>Arial</vt:lpstr>
      <vt:lpstr>Calibri</vt:lpstr>
      <vt:lpstr>Courier New</vt:lpstr>
      <vt:lpstr>Garamond</vt:lpstr>
      <vt:lpstr>Goudy Old Style</vt:lpstr>
      <vt:lpstr>Söhne</vt:lpstr>
      <vt:lpstr>Symbol</vt:lpstr>
      <vt:lpstr>Times New Roman</vt:lpstr>
      <vt:lpstr>SavonVTI</vt:lpstr>
      <vt:lpstr>Analisi dati FHIR in Orange</vt:lpstr>
      <vt:lpstr>FHIR</vt:lpstr>
      <vt:lpstr>Principali benefici </vt:lpstr>
      <vt:lpstr>Orange Data Mining</vt:lpstr>
      <vt:lpstr>Principali benefici </vt:lpstr>
      <vt:lpstr>Le risorse</vt:lpstr>
      <vt:lpstr>Configurazioni preliminari</vt:lpstr>
      <vt:lpstr>Definizione di un widget</vt:lpstr>
      <vt:lpstr>Widget di selezione dei file - 1</vt:lpstr>
      <vt:lpstr>Widget di selezione dei file - 2</vt:lpstr>
      <vt:lpstr>Widget di selezione dei file - 3</vt:lpstr>
      <vt:lpstr>Observation Resource</vt:lpstr>
      <vt:lpstr>Widget di trasformazione - 1</vt:lpstr>
      <vt:lpstr>Widget di trasformazione - 2</vt:lpstr>
      <vt:lpstr>Widget di trasformazione - 3</vt:lpstr>
      <vt:lpstr>Widget di trasformazione - 4</vt:lpstr>
      <vt:lpstr>Widget di trasformazione - 5</vt:lpstr>
      <vt:lpstr>Widget di trasformazione - 6</vt:lpstr>
      <vt:lpstr>Analisi descrittiva su Patient Resource  Struttura del workflow </vt:lpstr>
      <vt:lpstr>Analisi descrittiva su Patient Resource - 1</vt:lpstr>
      <vt:lpstr>Analisi descrittiva su Patient Resource - 2</vt:lpstr>
      <vt:lpstr>Analisi descrittiva su Patient Resource - 3</vt:lpstr>
      <vt:lpstr>Analisi descrittiva su Patient Resource - 4</vt:lpstr>
      <vt:lpstr>Analisi dei sondaggi PHQ-2 e Tobacco Smocking Status NHIS  Struttura del workflow </vt:lpstr>
      <vt:lpstr>Analisi dei sondaggi PHQ-2 e Tobacco Smocking Status NHIS - 1</vt:lpstr>
      <vt:lpstr>Risultati sondaggio PHQ-2</vt:lpstr>
      <vt:lpstr>Risultati sondaggio Tobacco Smocking Status NHIS </vt:lpstr>
      <vt:lpstr>Classificazione del BMI   Struttura del workflow </vt:lpstr>
      <vt:lpstr>Classificazione del BMI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Analisi dati FHIR in Orange</dc:title>
  <dc:creator>ALFONSO MARINO</dc:creator>
  <cp:lastModifiedBy>ALFONSO MARINO</cp:lastModifiedBy>
  <cp:revision>12</cp:revision>
  <dcterms:created xsi:type="dcterms:W3CDTF">2024-01-03T10:55:00Z</dcterms:created>
  <dcterms:modified xsi:type="dcterms:W3CDTF">2024-04-09T11:03:43Z</dcterms:modified>
</cp:coreProperties>
</file>